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handoutMasterIdLst>
    <p:handoutMasterId r:id="rId21"/>
  </p:handoutMasterIdLst>
  <p:sldIdLst>
    <p:sldId id="362" r:id="rId2"/>
    <p:sldId id="363" r:id="rId3"/>
    <p:sldId id="364" r:id="rId4"/>
    <p:sldId id="367" r:id="rId5"/>
    <p:sldId id="369" r:id="rId6"/>
    <p:sldId id="374" r:id="rId7"/>
    <p:sldId id="375" r:id="rId8"/>
    <p:sldId id="381" r:id="rId9"/>
    <p:sldId id="380" r:id="rId10"/>
    <p:sldId id="372" r:id="rId11"/>
    <p:sldId id="377" r:id="rId12"/>
    <p:sldId id="379" r:id="rId13"/>
    <p:sldId id="378" r:id="rId14"/>
    <p:sldId id="382" r:id="rId15"/>
    <p:sldId id="368" r:id="rId16"/>
    <p:sldId id="365" r:id="rId17"/>
    <p:sldId id="370" r:id="rId18"/>
    <p:sldId id="376" r:id="rId19"/>
  </p:sldIdLst>
  <p:sldSz cx="9144000" cy="6858000" type="screen4x3"/>
  <p:notesSz cx="7026275" cy="9312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DCE5"/>
    <a:srgbClr val="DDDDDD"/>
    <a:srgbClr val="F0FAFA"/>
    <a:srgbClr val="E8E8E8"/>
    <a:srgbClr val="004454"/>
    <a:srgbClr val="26215C"/>
    <a:srgbClr val="4D7B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048" autoAdjust="0"/>
    <p:restoredTop sz="91873" autoAdjust="0"/>
  </p:normalViewPr>
  <p:slideViewPr>
    <p:cSldViewPr snapToGrid="0" showGuides="1">
      <p:cViewPr>
        <p:scale>
          <a:sx n="80" d="100"/>
          <a:sy n="80" d="100"/>
        </p:scale>
        <p:origin x="456" y="36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482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9863" y="0"/>
            <a:ext cx="304482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99480F-B17D-4DAF-B646-3DDA97B1AC44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5550"/>
            <a:ext cx="304482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9863" y="8845550"/>
            <a:ext cx="304482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091FD8-21E7-46A7-A432-D8CAA2254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4692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4719" cy="465614"/>
          </a:xfrm>
          <a:prstGeom prst="rect">
            <a:avLst/>
          </a:prstGeom>
        </p:spPr>
        <p:txBody>
          <a:bodyPr vert="horz" lIns="93360" tIns="46680" rIns="93360" bIns="4668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9930" y="0"/>
            <a:ext cx="3044719" cy="465614"/>
          </a:xfrm>
          <a:prstGeom prst="rect">
            <a:avLst/>
          </a:prstGeom>
        </p:spPr>
        <p:txBody>
          <a:bodyPr vert="horz" lIns="93360" tIns="46680" rIns="93360" bIns="46680" rtlCol="0"/>
          <a:lstStyle>
            <a:lvl1pPr algn="r">
              <a:defRPr sz="1200"/>
            </a:lvl1pPr>
          </a:lstStyle>
          <a:p>
            <a:fld id="{D5D857C1-33B1-4C49-B752-C8CF6C45335A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7725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60" tIns="46680" rIns="93360" bIns="4668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628" y="4423331"/>
            <a:ext cx="5621020" cy="4190524"/>
          </a:xfrm>
          <a:prstGeom prst="rect">
            <a:avLst/>
          </a:prstGeom>
        </p:spPr>
        <p:txBody>
          <a:bodyPr vert="horz" lIns="93360" tIns="46680" rIns="93360" bIns="4668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5045"/>
            <a:ext cx="3044719" cy="465614"/>
          </a:xfrm>
          <a:prstGeom prst="rect">
            <a:avLst/>
          </a:prstGeom>
        </p:spPr>
        <p:txBody>
          <a:bodyPr vert="horz" lIns="93360" tIns="46680" rIns="93360" bIns="4668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9930" y="8845045"/>
            <a:ext cx="3044719" cy="465614"/>
          </a:xfrm>
          <a:prstGeom prst="rect">
            <a:avLst/>
          </a:prstGeom>
        </p:spPr>
        <p:txBody>
          <a:bodyPr vert="horz" lIns="93360" tIns="46680" rIns="93360" bIns="46680" rtlCol="0" anchor="b"/>
          <a:lstStyle>
            <a:lvl1pPr algn="r">
              <a:defRPr sz="1200"/>
            </a:lvl1pPr>
          </a:lstStyle>
          <a:p>
            <a:fld id="{1734A105-3C6F-468A-920C-9EC8C9643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612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58552" indent="-291751" eaLnBrk="0" hangingPunct="0"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67003" indent="-233401" eaLnBrk="0" hangingPunct="0"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33804" indent="-233401" eaLnBrk="0" hangingPunct="0"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100605" indent="-233401" eaLnBrk="0" hangingPunct="0"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67407" indent="-23340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034208" indent="-23340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501009" indent="-23340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967810" indent="-23340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BB5BB4C4-E9F8-456B-B233-1BC4209BE6A2}" type="slidenum">
              <a:rPr lang="en-US" altLang="en-US" sz="1200"/>
              <a:pPr eaLnBrk="1" hangingPunct="1">
                <a:defRPr/>
              </a:pPr>
              <a:t>1</a:t>
            </a:fld>
            <a:endParaRPr lang="en-US" altLang="en-US" sz="1200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2159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34A105-3C6F-468A-920C-9EC8C964388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331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5568593"/>
            <a:ext cx="9143997" cy="12894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01" b="15662"/>
          <a:stretch/>
        </p:blipFill>
        <p:spPr>
          <a:xfrm>
            <a:off x="0" y="1248508"/>
            <a:ext cx="9143997" cy="358140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8" name="Rectangle 7"/>
          <p:cNvSpPr/>
          <p:nvPr userDrawn="1"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12700" cmpd="sng">
            <a:solidFill>
              <a:srgbClr val="4D7B5A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72" y="6509873"/>
            <a:ext cx="900455" cy="257273"/>
          </a:xfrm>
          <a:prstGeom prst="rect">
            <a:avLst/>
          </a:prstGeom>
          <a:solidFill>
            <a:schemeClr val="bg1"/>
          </a:solidFill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585627"/>
            <a:ext cx="8839200" cy="1017142"/>
          </a:xfrm>
          <a:prstGeom prst="rect">
            <a:avLst/>
          </a:prstGeom>
          <a:noFill/>
        </p:spPr>
        <p:txBody>
          <a:bodyPr anchor="b">
            <a:normAutofit/>
          </a:bodyPr>
          <a:lstStyle>
            <a:lvl1pPr algn="ctr">
              <a:defRPr sz="3200">
                <a:solidFill>
                  <a:srgbClr val="26215C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602822"/>
            <a:ext cx="6858000" cy="1582220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rgbClr val="4D7B5A"/>
                </a:solidFill>
                <a:latin typeface="Franklin Gothic Book" panose="020B05030201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22030" y="6356350"/>
            <a:ext cx="2057400" cy="365125"/>
          </a:xfrm>
        </p:spPr>
        <p:txBody>
          <a:bodyPr/>
          <a:lstStyle>
            <a:lvl1pPr algn="r">
              <a:defRPr/>
            </a:lvl1pPr>
          </a:lstStyle>
          <a:p>
            <a:fld id="{05088F51-8E12-4E5B-950C-ADD30F19CBCB}" type="datetimeFigureOut">
              <a:rPr lang="en-US" smtClean="0"/>
              <a:pPr/>
              <a:t>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5630" y="6356350"/>
            <a:ext cx="535969" cy="365125"/>
          </a:xfrm>
        </p:spPr>
        <p:txBody>
          <a:bodyPr/>
          <a:lstStyle/>
          <a:p>
            <a:fld id="{439B7258-F427-41D1-B26B-1B9675644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576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611" y="71920"/>
            <a:ext cx="8229599" cy="103769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88F51-8E12-4E5B-950C-ADD30F19CBCB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B7258-F427-41D1-B26B-1B9675644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342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88F51-8E12-4E5B-950C-ADD30F19CBCB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B7258-F427-41D1-B26B-1B9675644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30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71920"/>
            <a:ext cx="9144000" cy="103769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88F51-8E12-4E5B-950C-ADD30F19CBCB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B7258-F427-41D1-B26B-1B9675644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1706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88F51-8E12-4E5B-950C-ADD30F19CBCB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B7258-F427-41D1-B26B-1B9675644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187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611" y="71920"/>
            <a:ext cx="8229599" cy="103769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88F51-8E12-4E5B-950C-ADD30F19CBCB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B7258-F427-41D1-B26B-1B9675644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946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88F51-8E12-4E5B-950C-ADD30F19CBCB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B7258-F427-41D1-B26B-1B9675644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27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611" y="71920"/>
            <a:ext cx="8229599" cy="103769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88F51-8E12-4E5B-950C-ADD30F19CBCB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B7258-F427-41D1-B26B-1B9675644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27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88F51-8E12-4E5B-950C-ADD30F19CBCB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B7258-F427-41D1-B26B-1B9675644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980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88F51-8E12-4E5B-950C-ADD30F19CBCB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B7258-F427-41D1-B26B-1B9675644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017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88F51-8E12-4E5B-950C-ADD30F19CBCB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B7258-F427-41D1-B26B-1B9675644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601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611" y="1356189"/>
            <a:ext cx="8229599" cy="5000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477000"/>
            <a:ext cx="20574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088F51-8E12-4E5B-950C-ADD30F19CBCB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477000"/>
            <a:ext cx="30861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477000"/>
            <a:ext cx="161925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9B7258-F427-41D1-B26B-1B9675644BE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6477000"/>
            <a:ext cx="8077200" cy="0"/>
          </a:xfrm>
          <a:prstGeom prst="line">
            <a:avLst/>
          </a:prstGeom>
          <a:ln w="76200" cmpd="tri">
            <a:solidFill>
              <a:srgbClr val="4D7B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2916" y="6357187"/>
            <a:ext cx="838684" cy="239624"/>
          </a:xfrm>
          <a:prstGeom prst="rect">
            <a:avLst/>
          </a:prstGeom>
          <a:solidFill>
            <a:schemeClr val="bg1"/>
          </a:solidFill>
          <a:effectLst/>
        </p:spPr>
      </p:pic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236377"/>
          </a:xfrm>
          <a:prstGeom prst="rect">
            <a:avLst/>
          </a:prstGeom>
          <a:solidFill>
            <a:srgbClr val="004454"/>
          </a:solidFill>
          <a:effectLst>
            <a:softEdge rad="127000"/>
          </a:effectLst>
        </p:spPr>
        <p:txBody>
          <a:bodyPr vert="horz" lIns="457200" tIns="45720" rIns="91440" bIns="91440" rtlCol="0" anchor="ctr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87" t="1276" r="-1"/>
          <a:stretch/>
        </p:blipFill>
        <p:spPr>
          <a:xfrm>
            <a:off x="411062" y="6409189"/>
            <a:ext cx="1433148" cy="17084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147043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0" lang="en-US" sz="3200" b="0" i="0" u="none" strike="noStrike" kern="0" cap="none" spc="0" normalizeH="0" baseline="0" smtClean="0">
          <a:ln>
            <a:noFill/>
          </a:ln>
          <a:solidFill>
            <a:schemeClr val="bg1"/>
          </a:solidFill>
          <a:effectLst/>
          <a:uLnTx/>
          <a:uFillTx/>
          <a:latin typeface="Rockwell" panose="02060603020205020403" pitchFamily="18" charset="0"/>
          <a:ea typeface="+mn-ea"/>
          <a:cs typeface="+mn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800100" indent="-342900" algn="l" defTabSz="914400" rtl="0" eaLnBrk="1" latinLnBrk="0" hangingPunct="1">
        <a:lnSpc>
          <a:spcPct val="90000"/>
        </a:lnSpc>
        <a:spcBef>
          <a:spcPts val="500"/>
        </a:spcBef>
        <a:buFont typeface="Franklin Gothic Book" panose="020B0503020102020204" pitchFamily="34" charset="0"/>
        <a:buChar char="–"/>
        <a:defRPr sz="24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20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Ø"/>
        <a:defRPr sz="1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ü"/>
        <a:defRPr sz="1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877824" y="685800"/>
            <a:ext cx="7391400" cy="1905000"/>
          </a:xfrm>
        </p:spPr>
        <p:txBody>
          <a:bodyPr/>
          <a:lstStyle/>
          <a:p>
            <a:pPr algn="ctr">
              <a:defRPr/>
            </a:pPr>
            <a:r>
              <a:rPr lang="en-US" dirty="0" smtClean="0"/>
              <a:t>New Jersey </a:t>
            </a:r>
            <a:r>
              <a:rPr lang="en-US" dirty="0" smtClean="0"/>
              <a:t>Energy Efficiency, </a:t>
            </a:r>
            <a:r>
              <a:rPr lang="en-US" dirty="0" smtClean="0"/>
              <a:t>Generation &amp; Resilience </a:t>
            </a:r>
            <a:br>
              <a:rPr lang="en-US" dirty="0" smtClean="0"/>
            </a:br>
            <a:r>
              <a:rPr lang="en-US" dirty="0" smtClean="0"/>
              <a:t>Funding </a:t>
            </a:r>
            <a:r>
              <a:rPr lang="en-US" dirty="0" smtClean="0"/>
              <a:t>Update</a:t>
            </a:r>
            <a:endParaRPr dirty="0"/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856550" y="2667000"/>
            <a:ext cx="7449250" cy="2895600"/>
          </a:xfrm>
        </p:spPr>
        <p:txBody>
          <a:bodyPr anchor="ctr"/>
          <a:lstStyle/>
          <a:p>
            <a:pPr marL="0" indent="0" algn="ctr">
              <a:spcBef>
                <a:spcPts val="600"/>
              </a:spcBef>
              <a:buFontTx/>
              <a:buNone/>
              <a:defRPr/>
            </a:pPr>
            <a:r>
              <a:rPr lang="en-US" sz="2400" dirty="0" smtClean="0"/>
              <a:t>Presented by:</a:t>
            </a:r>
          </a:p>
          <a:p>
            <a:pPr marL="0" indent="0">
              <a:spcBef>
                <a:spcPts val="600"/>
              </a:spcBef>
              <a:buFontTx/>
              <a:buNone/>
              <a:defRPr/>
            </a:pPr>
            <a:endParaRPr lang="en-US" sz="1400" dirty="0" smtClean="0"/>
          </a:p>
          <a:p>
            <a:pPr marL="0" lvl="1" indent="0">
              <a:spcBef>
                <a:spcPts val="0"/>
              </a:spcBef>
              <a:buFontTx/>
              <a:buNone/>
              <a:defRPr/>
            </a:pPr>
            <a:endParaRPr lang="en-US" sz="1400" b="1" dirty="0" smtClean="0"/>
          </a:p>
          <a:p>
            <a:pPr marL="0" indent="0">
              <a:spcBef>
                <a:spcPts val="600"/>
              </a:spcBef>
              <a:buFontTx/>
              <a:buNone/>
              <a:defRPr/>
            </a:pPr>
            <a:endParaRPr lang="en-US" sz="1400" dirty="0" smtClean="0"/>
          </a:p>
          <a:p>
            <a:pPr marL="0" indent="0">
              <a:spcBef>
                <a:spcPts val="600"/>
              </a:spcBef>
              <a:buFontTx/>
              <a:buNone/>
              <a:defRPr/>
            </a:pPr>
            <a:endParaRPr lang="en-US" sz="1400" dirty="0"/>
          </a:p>
          <a:p>
            <a:pPr marL="0" indent="0">
              <a:spcBef>
                <a:spcPts val="600"/>
              </a:spcBef>
              <a:buFontTx/>
              <a:buNone/>
              <a:defRPr/>
            </a:pPr>
            <a:endParaRPr lang="en-US" sz="1400" dirty="0" smtClean="0"/>
          </a:p>
          <a:p>
            <a:pPr marL="0" indent="0">
              <a:spcBef>
                <a:spcPts val="600"/>
              </a:spcBef>
              <a:buFontTx/>
              <a:buNone/>
              <a:defRPr/>
            </a:pPr>
            <a:endParaRPr lang="en-US" sz="1400" dirty="0"/>
          </a:p>
          <a:p>
            <a:pPr marL="0" indent="0">
              <a:spcBef>
                <a:spcPts val="600"/>
              </a:spcBef>
              <a:buFontTx/>
              <a:buNone/>
              <a:defRPr/>
            </a:pPr>
            <a:endParaRPr lang="en-US" sz="1400" dirty="0"/>
          </a:p>
        </p:txBody>
      </p:sp>
      <p:sp>
        <p:nvSpPr>
          <p:cNvPr id="3" name="AutoShape 2" descr="Image result for drinker biddle philadelph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Image result for drinker biddle philadelphi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9717781"/>
              </p:ext>
            </p:extLst>
          </p:nvPr>
        </p:nvGraphicFramePr>
        <p:xfrm>
          <a:off x="919148" y="3881562"/>
          <a:ext cx="7386652" cy="1646238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7386652"/>
              </a:tblGrid>
              <a:tr h="164623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David</a:t>
                      </a:r>
                      <a:r>
                        <a:rPr lang="en-US" sz="1400" b="1" baseline="0" dirty="0" smtClean="0"/>
                        <a:t> J. Smith, Director of Energy Services</a:t>
                      </a:r>
                    </a:p>
                    <a:p>
                      <a:pPr algn="ctr"/>
                      <a:r>
                        <a:rPr lang="en-US" sz="1400" baseline="0" dirty="0" smtClean="0"/>
                        <a:t>Burns Engineering, Inc.</a:t>
                      </a:r>
                    </a:p>
                    <a:p>
                      <a:pPr algn="ctr"/>
                      <a:r>
                        <a:rPr lang="en-US" sz="1400" kern="1200" dirty="0" smtClean="0">
                          <a:effectLst/>
                        </a:rPr>
                        <a:t>2001 Market St #600</a:t>
                      </a:r>
                    </a:p>
                    <a:p>
                      <a:pPr algn="ctr"/>
                      <a:r>
                        <a:rPr lang="en-US" sz="1400" kern="1200" dirty="0" smtClean="0">
                          <a:effectLst/>
                        </a:rPr>
                        <a:t>Philadelphia, PA 19103</a:t>
                      </a:r>
                    </a:p>
                    <a:p>
                      <a:pPr algn="ctr"/>
                      <a:r>
                        <a:rPr lang="en-US" sz="1400" u="none" strike="noStrike" kern="1200" dirty="0" smtClean="0">
                          <a:effectLst/>
                        </a:rPr>
                        <a:t>Phone</a:t>
                      </a:r>
                      <a:r>
                        <a:rPr lang="en-US" sz="1400" kern="1200" dirty="0" smtClean="0">
                          <a:effectLst/>
                        </a:rPr>
                        <a:t>: (215) 979-7700</a:t>
                      </a:r>
                    </a:p>
                    <a:p>
                      <a:pPr algn="ctr"/>
                      <a:r>
                        <a:rPr lang="en-US" sz="1400" dirty="0" smtClean="0"/>
                        <a:t>Email:</a:t>
                      </a:r>
                      <a:r>
                        <a:rPr lang="en-US" sz="1400" baseline="0" dirty="0" smtClean="0"/>
                        <a:t>  dsmith@burns-group.com</a:t>
                      </a:r>
                      <a:endParaRPr lang="en-US" sz="1400" b="0" dirty="0"/>
                    </a:p>
                  </a:txBody>
                  <a:tcPr marT="45729" marB="45729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2637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(Small Business) Direct </a:t>
            </a:r>
            <a:r>
              <a:rPr lang="en-US" dirty="0" smtClean="0"/>
              <a:t>Install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Easy retrofits for Main Street/Mom &amp; Pops</a:t>
            </a:r>
          </a:p>
          <a:p>
            <a:r>
              <a:rPr lang="en-US" dirty="0" smtClean="0"/>
              <a:t>Target s</a:t>
            </a:r>
            <a:r>
              <a:rPr lang="en-US" dirty="0" smtClean="0"/>
              <a:t>mall-medium </a:t>
            </a:r>
            <a:r>
              <a:rPr lang="en-US" dirty="0" smtClean="0"/>
              <a:t>sized facilities</a:t>
            </a:r>
          </a:p>
          <a:p>
            <a:r>
              <a:rPr lang="en-US" dirty="0" smtClean="0"/>
              <a:t>Less than 200 kW peak demand</a:t>
            </a:r>
          </a:p>
          <a:p>
            <a:r>
              <a:rPr lang="en-US" dirty="0" smtClean="0"/>
              <a:t>Free energy assessment</a:t>
            </a:r>
          </a:p>
          <a:p>
            <a:pPr lvl="1"/>
            <a:r>
              <a:rPr lang="en-US" dirty="0" smtClean="0"/>
              <a:t>Replace lighting, HVAC equipment, outdated operational equipment with energy efficient alternatives</a:t>
            </a:r>
          </a:p>
          <a:p>
            <a:r>
              <a:rPr lang="en-US" dirty="0" smtClean="0"/>
              <a:t>Pays up to 70% of retrofit costs</a:t>
            </a:r>
          </a:p>
          <a:p>
            <a:r>
              <a:rPr lang="en-US" dirty="0" smtClean="0"/>
              <a:t>Energy savings through monthly utility bills</a:t>
            </a:r>
          </a:p>
          <a:p>
            <a:r>
              <a:rPr lang="en-US" dirty="0" smtClean="0"/>
              <a:t>Installation completed within 90 days of energy assessment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42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On-Site Generation and Energy Resilience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611" y="1356189"/>
            <a:ext cx="8596574" cy="5000998"/>
          </a:xfrm>
        </p:spPr>
        <p:txBody>
          <a:bodyPr/>
          <a:lstStyle/>
          <a:p>
            <a:r>
              <a:rPr lang="en-US" dirty="0"/>
              <a:t>Combined Heat &amp; Power CHP/Cogeneration </a:t>
            </a:r>
            <a:r>
              <a:rPr lang="en-US" dirty="0" smtClean="0"/>
              <a:t>Program</a:t>
            </a:r>
          </a:p>
          <a:p>
            <a:r>
              <a:rPr lang="en-US" dirty="0" smtClean="0"/>
              <a:t>Town </a:t>
            </a:r>
            <a:r>
              <a:rPr lang="en-US" dirty="0" smtClean="0"/>
              <a:t>Center </a:t>
            </a:r>
            <a:r>
              <a:rPr lang="en-US" dirty="0"/>
              <a:t>Microgrid </a:t>
            </a:r>
            <a:r>
              <a:rPr lang="en-US" dirty="0" smtClean="0"/>
              <a:t>Initiative</a:t>
            </a:r>
          </a:p>
          <a:p>
            <a:r>
              <a:rPr lang="en-US" dirty="0" smtClean="0"/>
              <a:t>Renewable Electric Storage Program</a:t>
            </a:r>
          </a:p>
          <a:p>
            <a:r>
              <a:rPr lang="en-US" dirty="0" smtClean="0"/>
              <a:t>Energy Resilience Bank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747" y="3000427"/>
            <a:ext cx="4643438" cy="3032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CHP Program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473075" y="1355725"/>
          <a:ext cx="8190212" cy="457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2149"/>
                <a:gridCol w="1676400"/>
                <a:gridCol w="1102658"/>
                <a:gridCol w="1586753"/>
                <a:gridCol w="105225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Eligible</a:t>
                      </a:r>
                      <a:r>
                        <a:rPr lang="en-US" baseline="0" dirty="0" smtClean="0"/>
                        <a:t> Technology</a:t>
                      </a:r>
                      <a:endParaRPr lang="en-US" dirty="0"/>
                    </a:p>
                  </a:txBody>
                  <a:tcPr>
                    <a:solidFill>
                      <a:srgbClr val="00445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Size (Installed</a:t>
                      </a:r>
                      <a:r>
                        <a:rPr lang="en-US" baseline="0" dirty="0" smtClean="0"/>
                        <a:t> Rated Capacity)</a:t>
                      </a:r>
                      <a:endParaRPr lang="en-US" dirty="0"/>
                    </a:p>
                  </a:txBody>
                  <a:tcPr>
                    <a:solidFill>
                      <a:srgbClr val="00445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Incentive</a:t>
                      </a:r>
                      <a:r>
                        <a:rPr lang="en-US" baseline="0" dirty="0" smtClean="0"/>
                        <a:t> ($/kW)</a:t>
                      </a:r>
                      <a:endParaRPr lang="en-US" dirty="0"/>
                    </a:p>
                  </a:txBody>
                  <a:tcPr>
                    <a:solidFill>
                      <a:srgbClr val="00445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% of Total Cost Cap/project</a:t>
                      </a:r>
                      <a:endParaRPr lang="en-US" dirty="0"/>
                    </a:p>
                  </a:txBody>
                  <a:tcPr>
                    <a:solidFill>
                      <a:srgbClr val="00445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 Cap/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project</a:t>
                      </a:r>
                      <a:endParaRPr lang="en-US" dirty="0"/>
                    </a:p>
                  </a:txBody>
                  <a:tcPr>
                    <a:solidFill>
                      <a:srgbClr val="004454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Powered by non-renewable or renewable fuel source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445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≤ 500</a:t>
                      </a:r>
                      <a:r>
                        <a:rPr lang="en-US" baseline="0" dirty="0" smtClean="0"/>
                        <a:t> kW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$2,000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30-40%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$2 million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Gas Internal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 Combustion Engine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445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dirty="0" smtClean="0"/>
                        <a:t>&gt;500 </a:t>
                      </a:r>
                      <a:r>
                        <a:rPr lang="en-US" baseline="0" dirty="0" smtClean="0"/>
                        <a:t>kW – </a:t>
                      </a:r>
                    </a:p>
                    <a:p>
                      <a:pPr algn="ctr"/>
                      <a:r>
                        <a:rPr lang="en-US" baseline="0" dirty="0" smtClean="0"/>
                        <a:t>1 MW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$1,000</a:t>
                      </a:r>
                      <a:endParaRPr lang="en-US" dirty="0"/>
                    </a:p>
                  </a:txBody>
                  <a:tcPr>
                    <a:solidFill>
                      <a:srgbClr val="D6DCE5">
                        <a:alpha val="40000"/>
                      </a:srgbClr>
                    </a:solidFill>
                  </a:tcPr>
                </a:tc>
                <a:tc rowSpan="4">
                  <a:txBody>
                    <a:bodyPr/>
                    <a:lstStyle/>
                    <a:p>
                      <a:endParaRPr lang="en-US" dirty="0" smtClean="0"/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30%</a:t>
                      </a:r>
                      <a:endParaRPr lang="en-US" dirty="0"/>
                    </a:p>
                  </a:txBody>
                  <a:tcPr>
                    <a:solidFill>
                      <a:srgbClr val="D6DCE5">
                        <a:alpha val="40000"/>
                      </a:srgb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$3 million</a:t>
                      </a:r>
                    </a:p>
                  </a:txBody>
                  <a:tcPr>
                    <a:solidFill>
                      <a:srgbClr val="D6DCE5">
                        <a:alpha val="4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Gas Combustion Turbine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445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&gt; 1MW – 3MW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$550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D6DCE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85420">
                <a:tc>
                  <a:txBody>
                    <a:bodyPr/>
                    <a:lstStyle/>
                    <a:p>
                      <a:pPr algn="l"/>
                      <a:r>
                        <a:rPr lang="en-US" dirty="0" err="1" smtClean="0">
                          <a:solidFill>
                            <a:schemeClr val="bg1"/>
                          </a:solidFill>
                        </a:rPr>
                        <a:t>Microturbine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445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&gt; 3MW</a:t>
                      </a:r>
                      <a:endParaRPr lang="en-US" dirty="0"/>
                    </a:p>
                  </a:txBody>
                  <a:tcPr>
                    <a:solidFill>
                      <a:srgbClr val="D6DCE5">
                        <a:alpha val="4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$350</a:t>
                      </a:r>
                      <a:endParaRPr lang="en-US" dirty="0"/>
                    </a:p>
                  </a:txBody>
                  <a:tcPr>
                    <a:solidFill>
                      <a:srgbClr val="D6DCE5">
                        <a:alpha val="4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8542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Fuel Cells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 with Heat Recovery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445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5420">
                <a:tc rowSpan="2"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Waste Heat to Power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445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&lt; 1 MW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$1,000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smtClean="0"/>
                        <a:t>30</a:t>
                      </a:r>
                      <a:r>
                        <a:rPr lang="en-US" dirty="0" smtClean="0"/>
                        <a:t>%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$2 million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854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&gt; 1 MW</a:t>
                      </a:r>
                      <a:endParaRPr lang="en-US" dirty="0"/>
                    </a:p>
                  </a:txBody>
                  <a:tcPr>
                    <a:solidFill>
                      <a:srgbClr val="D6DCE5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$500</a:t>
                      </a:r>
                      <a:endParaRPr lang="en-US" dirty="0"/>
                    </a:p>
                  </a:txBody>
                  <a:tcPr>
                    <a:solidFill>
                      <a:srgbClr val="D6DCE5">
                        <a:alpha val="4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$3 million</a:t>
                      </a:r>
                    </a:p>
                  </a:txBody>
                  <a:tcPr>
                    <a:solidFill>
                      <a:srgbClr val="D6DCE5">
                        <a:alpha val="4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977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Town Center </a:t>
            </a:r>
            <a:r>
              <a:rPr lang="en-US" dirty="0" err="1" smtClean="0"/>
              <a:t>Microgrid</a:t>
            </a:r>
            <a:r>
              <a:rPr lang="en-US" dirty="0" smtClean="0"/>
              <a:t> Initiative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Operate as a shelter during/after </a:t>
            </a:r>
            <a:r>
              <a:rPr lang="en-US" dirty="0" smtClean="0"/>
              <a:t>emergencies</a:t>
            </a:r>
          </a:p>
          <a:p>
            <a:pPr lvl="1"/>
            <a:r>
              <a:rPr lang="en-US" dirty="0" smtClean="0"/>
              <a:t>Multifamily </a:t>
            </a:r>
            <a:r>
              <a:rPr lang="en-US" dirty="0"/>
              <a:t>buildings, hospitals, local/state government operations, etc.</a:t>
            </a:r>
          </a:p>
          <a:p>
            <a:r>
              <a:rPr lang="en-US" dirty="0"/>
              <a:t>Operate while isolated and </a:t>
            </a:r>
            <a:r>
              <a:rPr lang="en-US" dirty="0" smtClean="0"/>
              <a:t>“islanded” </a:t>
            </a:r>
            <a:r>
              <a:rPr lang="en-US" dirty="0"/>
              <a:t>from grid </a:t>
            </a:r>
            <a:endParaRPr lang="en-US" dirty="0" smtClean="0"/>
          </a:p>
          <a:p>
            <a:r>
              <a:rPr lang="en-US" dirty="0" smtClean="0"/>
              <a:t>Facility must be served by a regulated utility that collects societal benefits</a:t>
            </a:r>
          </a:p>
          <a:p>
            <a:r>
              <a:rPr lang="en-US" dirty="0" smtClean="0"/>
              <a:t>5-12 grants for feasibility studies from a $1M budget</a:t>
            </a:r>
          </a:p>
          <a:p>
            <a:pPr lvl="1"/>
            <a:r>
              <a:rPr lang="en-US" dirty="0" smtClean="0"/>
              <a:t>Grants up to $200,000 available per facility</a:t>
            </a:r>
          </a:p>
          <a:p>
            <a:r>
              <a:rPr lang="en-US" dirty="0"/>
              <a:t>Following completion of </a:t>
            </a:r>
            <a:r>
              <a:rPr lang="en-US" dirty="0" smtClean="0"/>
              <a:t>study </a:t>
            </a:r>
            <a:r>
              <a:rPr lang="en-US" dirty="0"/>
              <a:t>the winners will move into engineering </a:t>
            </a:r>
            <a:r>
              <a:rPr lang="en-US" dirty="0" smtClean="0"/>
              <a:t>design phase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4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Renewable Electric Storage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$3 million budget – FY 2017 (ends June 30, 2017)</a:t>
            </a:r>
          </a:p>
          <a:p>
            <a:r>
              <a:rPr lang="en-US" sz="2400" dirty="0" smtClean="0"/>
              <a:t>Integrated storage and renewable energy behind the meter (non-residential only)</a:t>
            </a:r>
          </a:p>
          <a:p>
            <a:r>
              <a:rPr lang="en-US" sz="2400" dirty="0" smtClean="0"/>
              <a:t>Goal is to encourage peak shaving/load shifting and emergency backup for essential services</a:t>
            </a:r>
          </a:p>
          <a:p>
            <a:r>
              <a:rPr lang="en-US" sz="2400" dirty="0" smtClean="0"/>
              <a:t>$300/kW, max of $300,000 per project or 30% of project </a:t>
            </a:r>
            <a:endParaRPr lang="en-US" sz="2400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6788"/>
          <a:stretch/>
        </p:blipFill>
        <p:spPr>
          <a:xfrm>
            <a:off x="1381126" y="3968739"/>
            <a:ext cx="6053136" cy="2354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34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Resilience Bank (ERB)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b="1" dirty="0" smtClean="0">
                <a:solidFill>
                  <a:srgbClr val="FF0000"/>
                </a:solidFill>
              </a:rPr>
              <a:t>NO LONGER ACCEPTING APPLICATIONS</a:t>
            </a:r>
          </a:p>
          <a:p>
            <a:r>
              <a:rPr lang="en-US" dirty="0" smtClean="0"/>
              <a:t>For </a:t>
            </a:r>
            <a:r>
              <a:rPr lang="en-US" dirty="0"/>
              <a:t>public and/or not-for-profit applicants, ERB </a:t>
            </a:r>
            <a:r>
              <a:rPr lang="en-US" dirty="0" smtClean="0"/>
              <a:t>provide </a:t>
            </a:r>
            <a:r>
              <a:rPr lang="en-US" dirty="0"/>
              <a:t>100% of the project’s unmet need </a:t>
            </a:r>
            <a:r>
              <a:rPr lang="en-US" dirty="0" smtClean="0"/>
              <a:t>as</a:t>
            </a:r>
            <a:endParaRPr lang="en-US" dirty="0"/>
          </a:p>
          <a:p>
            <a:pPr lvl="1"/>
            <a:r>
              <a:rPr lang="en-US" dirty="0" smtClean="0"/>
              <a:t>a </a:t>
            </a:r>
            <a:r>
              <a:rPr lang="en-US" dirty="0"/>
              <a:t>grant/forgivable loan (not to exceed $25 million) for all eligible Resilient </a:t>
            </a:r>
            <a:r>
              <a:rPr lang="en-US" dirty="0" smtClean="0"/>
              <a:t>Costs</a:t>
            </a:r>
            <a:endParaRPr lang="en-US" dirty="0"/>
          </a:p>
          <a:p>
            <a:pPr lvl="1"/>
            <a:r>
              <a:rPr lang="en-US" dirty="0" smtClean="0"/>
              <a:t>a </a:t>
            </a:r>
            <a:r>
              <a:rPr lang="en-US" dirty="0"/>
              <a:t>grant/forgivable loan equal to 40% of the remaining eligible project </a:t>
            </a:r>
            <a:r>
              <a:rPr lang="en-US" dirty="0" smtClean="0"/>
              <a:t>costs</a:t>
            </a:r>
          </a:p>
          <a:p>
            <a:pPr lvl="1"/>
            <a:r>
              <a:rPr lang="en-US" dirty="0" smtClean="0"/>
              <a:t>an </a:t>
            </a:r>
            <a:r>
              <a:rPr lang="en-US" dirty="0"/>
              <a:t>amortizing, 2% interest rate loan with a term up to 20 years, for the balance of ERB project </a:t>
            </a:r>
            <a:r>
              <a:rPr lang="en-US" dirty="0" smtClean="0"/>
              <a:t>funding</a:t>
            </a:r>
          </a:p>
          <a:p>
            <a:r>
              <a:rPr lang="en-US" dirty="0" smtClean="0"/>
              <a:t>Operate </a:t>
            </a:r>
            <a:r>
              <a:rPr lang="en-US" dirty="0"/>
              <a:t>isolated from electric grid (islanding)</a:t>
            </a:r>
          </a:p>
          <a:p>
            <a:r>
              <a:rPr lang="en-US" dirty="0"/>
              <a:t>Start up without direct connection to the grid (</a:t>
            </a:r>
            <a:r>
              <a:rPr lang="en-US" dirty="0" err="1"/>
              <a:t>blackstart</a:t>
            </a:r>
            <a:r>
              <a:rPr lang="en-US" dirty="0"/>
              <a:t>)</a:t>
            </a:r>
          </a:p>
          <a:p>
            <a:r>
              <a:rPr lang="en-US" dirty="0" smtClean="0"/>
              <a:t>Remain </a:t>
            </a:r>
            <a:r>
              <a:rPr lang="en-US" dirty="0"/>
              <a:t>operational during future </a:t>
            </a:r>
            <a:r>
              <a:rPr lang="en-US" dirty="0" smtClean="0"/>
              <a:t>outages at critical load</a:t>
            </a:r>
          </a:p>
          <a:p>
            <a:r>
              <a:rPr lang="en-US" dirty="0" smtClean="0"/>
              <a:t>Must demonstrate impact by Sandy or other extreme weather event by:</a:t>
            </a:r>
          </a:p>
          <a:p>
            <a:pPr lvl="1"/>
            <a:r>
              <a:rPr lang="en-US" dirty="0" smtClean="0"/>
              <a:t>Physical damage to the facility</a:t>
            </a:r>
          </a:p>
          <a:p>
            <a:pPr lvl="1"/>
            <a:r>
              <a:rPr lang="en-US" dirty="0" smtClean="0"/>
              <a:t>Indirect impact by supporting revitalization of the community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36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Programs and Incentives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Local Government Energy Audit – 100% cost covered</a:t>
            </a:r>
          </a:p>
          <a:p>
            <a:r>
              <a:rPr lang="en-US" dirty="0" smtClean="0"/>
              <a:t>Large Energy Users - $4 million cap, up to 75% project cost</a:t>
            </a:r>
          </a:p>
          <a:p>
            <a:r>
              <a:rPr lang="en-US" dirty="0" smtClean="0"/>
              <a:t>Residential Programs - various</a:t>
            </a:r>
          </a:p>
          <a:p>
            <a:r>
              <a:rPr lang="en-US" dirty="0" smtClean="0"/>
              <a:t>Refrigerator/Freezer Recycling Program</a:t>
            </a:r>
            <a:endParaRPr lang="en-US" dirty="0" smtClean="0"/>
          </a:p>
          <a:p>
            <a:r>
              <a:rPr lang="en-US" dirty="0" smtClean="0"/>
              <a:t>Solar </a:t>
            </a:r>
            <a:r>
              <a:rPr lang="en-US" dirty="0"/>
              <a:t>R</a:t>
            </a:r>
            <a:r>
              <a:rPr lang="en-US" dirty="0" smtClean="0"/>
              <a:t>enewable </a:t>
            </a:r>
            <a:r>
              <a:rPr lang="en-US" dirty="0"/>
              <a:t>E</a:t>
            </a:r>
            <a:r>
              <a:rPr lang="en-US" dirty="0" smtClean="0"/>
              <a:t>nergy </a:t>
            </a:r>
            <a:r>
              <a:rPr lang="en-US" dirty="0"/>
              <a:t>C</a:t>
            </a:r>
            <a:r>
              <a:rPr lang="en-US" dirty="0" smtClean="0"/>
              <a:t>redit </a:t>
            </a:r>
            <a:r>
              <a:rPr lang="en-US" dirty="0"/>
              <a:t>(SREC)</a:t>
            </a:r>
          </a:p>
          <a:p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57191" y="4801404"/>
            <a:ext cx="1586459" cy="1555782"/>
          </a:xfrm>
          <a:prstGeom prst="rect">
            <a:avLst/>
          </a:prstGeom>
        </p:spPr>
      </p:pic>
      <p:pic>
        <p:nvPicPr>
          <p:cNvPr id="1026" name="Picture 2" descr="http://www.njcleanenergy.com/files/image/eda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111" y="5004013"/>
            <a:ext cx="2950167" cy="1150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64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Solar Renewable Energy Credit (SREC)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SREC earned when 1,000 kWh is generated</a:t>
            </a:r>
          </a:p>
          <a:p>
            <a:r>
              <a:rPr lang="en-US" dirty="0" smtClean="0"/>
              <a:t>SREC’s can be sold for first 15 years of project’s life</a:t>
            </a:r>
          </a:p>
          <a:p>
            <a:r>
              <a:rPr lang="en-US" dirty="0" smtClean="0"/>
              <a:t>SREC’s purchased by electricity suppliers</a:t>
            </a:r>
          </a:p>
          <a:p>
            <a:r>
              <a:rPr lang="en-US" dirty="0" smtClean="0"/>
              <a:t>SREC’s are sold separately from the electricity they produce</a:t>
            </a:r>
          </a:p>
          <a:p>
            <a:r>
              <a:rPr lang="en-US" dirty="0" smtClean="0"/>
              <a:t>Selling price is determined by market supply and demand mechanics</a:t>
            </a:r>
          </a:p>
          <a:p>
            <a:pPr lvl="1"/>
            <a:r>
              <a:rPr lang="en-US" dirty="0" smtClean="0"/>
              <a:t>EY2016 average SREC price is $200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038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23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Categories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Energy Efficiency </a:t>
            </a:r>
          </a:p>
          <a:p>
            <a:r>
              <a:rPr lang="en-US" dirty="0" smtClean="0"/>
              <a:t>On-</a:t>
            </a:r>
            <a:r>
              <a:rPr lang="en-US" dirty="0" smtClean="0"/>
              <a:t>Site Generation &amp; Energy Resilience </a:t>
            </a:r>
          </a:p>
          <a:p>
            <a:r>
              <a:rPr lang="en-US" dirty="0" smtClean="0"/>
              <a:t>Additional </a:t>
            </a:r>
            <a:r>
              <a:rPr lang="en-US" dirty="0" smtClean="0"/>
              <a:t>Programs and Incentives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00550" y="2080462"/>
            <a:ext cx="4743450" cy="42767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461796" y="5701784"/>
            <a:ext cx="33059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http://www.njcleanenergy.com/</a:t>
            </a:r>
          </a:p>
        </p:txBody>
      </p:sp>
    </p:spTree>
    <p:extLst>
      <p:ext uri="{BB962C8B-B14F-4D97-AF65-F5344CB8AC3E}">
        <p14:creationId xmlns:p14="http://schemas.microsoft.com/office/powerpoint/2010/main" val="387659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Efficiency 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SmartStart</a:t>
            </a:r>
            <a:r>
              <a:rPr lang="en-US" dirty="0" smtClean="0"/>
              <a:t> Buildings</a:t>
            </a:r>
          </a:p>
          <a:p>
            <a:r>
              <a:rPr lang="en-US" dirty="0" smtClean="0"/>
              <a:t>Pay For Performance (P4P)</a:t>
            </a:r>
          </a:p>
          <a:p>
            <a:r>
              <a:rPr lang="en-US" dirty="0" smtClean="0"/>
              <a:t>Energy </a:t>
            </a:r>
            <a:r>
              <a:rPr lang="en-US" dirty="0" smtClean="0"/>
              <a:t>Savings Improvement Program (ESIP)</a:t>
            </a:r>
          </a:p>
          <a:p>
            <a:r>
              <a:rPr lang="en-US" dirty="0" smtClean="0"/>
              <a:t>(Small Business) Direct </a:t>
            </a:r>
            <a:r>
              <a:rPr lang="en-US" dirty="0" smtClean="0"/>
              <a:t>Install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8046" y="4656044"/>
            <a:ext cx="2472296" cy="13166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5777" y="5016031"/>
            <a:ext cx="2805296" cy="83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01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SmartStart</a:t>
            </a:r>
            <a:r>
              <a:rPr lang="en-US" dirty="0" smtClean="0"/>
              <a:t> Buildings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Incentives to offset some or all of the added cost to purchase qualifying energy efficient equipment</a:t>
            </a:r>
          </a:p>
          <a:p>
            <a:r>
              <a:rPr lang="en-US" b="1" dirty="0" smtClean="0"/>
              <a:t>Prescriptive incentives </a:t>
            </a:r>
            <a:r>
              <a:rPr lang="en-US" dirty="0" smtClean="0"/>
              <a:t>apply to standard HVAC, lighting, motors, controls, refrigerators, and VFDs etc.</a:t>
            </a:r>
          </a:p>
          <a:p>
            <a:r>
              <a:rPr lang="en-US" b="1" dirty="0" smtClean="0"/>
              <a:t>Custom measure incentives fall outside </a:t>
            </a:r>
            <a:r>
              <a:rPr lang="en-US" dirty="0" smtClean="0"/>
              <a:t>of the pre-approved list of prescriptive </a:t>
            </a:r>
            <a:r>
              <a:rPr lang="en-US" dirty="0" smtClean="0"/>
              <a:t>measures and offset the cost of “new/innovative or project/facility specific solutions</a:t>
            </a:r>
          </a:p>
          <a:p>
            <a:r>
              <a:rPr lang="en-US" b="1" dirty="0" smtClean="0"/>
              <a:t>Update</a:t>
            </a:r>
            <a:r>
              <a:rPr lang="en-US" dirty="0" smtClean="0"/>
              <a:t>: no longer is pre-approval required for prescriptive measures (with some exceptions)</a:t>
            </a:r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69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Pay for Performance (P4P)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Existing buildings over 200 kW peak demand</a:t>
            </a:r>
          </a:p>
          <a:p>
            <a:pPr lvl="1"/>
            <a:r>
              <a:rPr lang="en-US" dirty="0"/>
              <a:t>Must achieve a minimum 15% source energy reduction </a:t>
            </a:r>
            <a:r>
              <a:rPr lang="en-US" dirty="0" smtClean="0"/>
              <a:t>target</a:t>
            </a:r>
          </a:p>
          <a:p>
            <a:r>
              <a:rPr lang="en-US" dirty="0" smtClean="0"/>
              <a:t>New construction 50,000 SF or more </a:t>
            </a:r>
          </a:p>
          <a:p>
            <a:pPr lvl="1"/>
            <a:r>
              <a:rPr lang="en-US" dirty="0"/>
              <a:t>Must have an energy cost reduction of 15% from ASHRAE </a:t>
            </a:r>
            <a:r>
              <a:rPr lang="en-US" dirty="0" smtClean="0"/>
              <a:t>90.1-2013</a:t>
            </a:r>
          </a:p>
          <a:p>
            <a:r>
              <a:rPr lang="en-US" dirty="0" smtClean="0"/>
              <a:t>Eligible Technology Installation</a:t>
            </a:r>
          </a:p>
          <a:p>
            <a:pPr lvl="1"/>
            <a:r>
              <a:rPr lang="en-US" dirty="0" smtClean="0"/>
              <a:t>Lighting</a:t>
            </a:r>
            <a:r>
              <a:rPr lang="en-US" dirty="0"/>
              <a:t>, Chillers, Furnaces, Boilers, Air conditioners, Energy Mgmt. Systems/Building Controls, Motors, Comprehensive Measures/Whole </a:t>
            </a:r>
            <a:r>
              <a:rPr lang="en-US" dirty="0" smtClean="0"/>
              <a:t>Building</a:t>
            </a:r>
          </a:p>
        </p:txBody>
      </p:sp>
    </p:spTree>
    <p:extLst>
      <p:ext uri="{BB962C8B-B14F-4D97-AF65-F5344CB8AC3E}">
        <p14:creationId xmlns:p14="http://schemas.microsoft.com/office/powerpoint/2010/main" val="185025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P4P Existing Buildings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0586622"/>
              </p:ext>
            </p:extLst>
          </p:nvPr>
        </p:nvGraphicFramePr>
        <p:xfrm>
          <a:off x="473075" y="1355725"/>
          <a:ext cx="8229600" cy="421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8854"/>
                <a:gridCol w="3039036"/>
                <a:gridCol w="412171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Incentive</a:t>
                      </a:r>
                      <a:endParaRPr lang="en-US" dirty="0"/>
                    </a:p>
                  </a:txBody>
                  <a:tcPr>
                    <a:solidFill>
                      <a:srgbClr val="00445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>
                    <a:solidFill>
                      <a:srgbClr val="00445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Payback</a:t>
                      </a:r>
                      <a:endParaRPr lang="en-US" dirty="0"/>
                    </a:p>
                  </a:txBody>
                  <a:tcPr>
                    <a:solidFill>
                      <a:srgbClr val="004454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#1</a:t>
                      </a:r>
                      <a:endParaRPr lang="en-US" dirty="0"/>
                    </a:p>
                  </a:txBody>
                  <a:tcPr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Submittal of complete energy reduction</a:t>
                      </a:r>
                      <a:r>
                        <a:rPr lang="en-US" baseline="0" dirty="0" smtClean="0"/>
                        <a:t> plan approved by program partner</a:t>
                      </a:r>
                      <a:endParaRPr lang="en-US" dirty="0"/>
                    </a:p>
                  </a:txBody>
                  <a:tcPr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 smtClean="0"/>
                        <a:t>$5000-$50,000</a:t>
                      </a:r>
                    </a:p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 smtClean="0"/>
                        <a:t>$0.10 per </a:t>
                      </a:r>
                      <a:r>
                        <a:rPr lang="en-US" dirty="0" err="1" smtClean="0"/>
                        <a:t>sq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ft</a:t>
                      </a:r>
                      <a:r>
                        <a:rPr lang="en-US" dirty="0" smtClean="0"/>
                        <a:t>, </a:t>
                      </a:r>
                    </a:p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 smtClean="0"/>
                        <a:t>Not to exceed 50% of facilities annual energy expenditure</a:t>
                      </a:r>
                    </a:p>
                  </a:txBody>
                  <a:tcPr>
                    <a:solidFill>
                      <a:srgbClr val="D6DCE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#2</a:t>
                      </a:r>
                      <a:endParaRPr lang="en-US" dirty="0"/>
                    </a:p>
                  </a:txBody>
                  <a:tcPr>
                    <a:solidFill>
                      <a:srgbClr val="D6DCE5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Installation of recommended</a:t>
                      </a:r>
                      <a:r>
                        <a:rPr lang="en-US" baseline="0" dirty="0" smtClean="0"/>
                        <a:t> measures</a:t>
                      </a:r>
                      <a:endParaRPr lang="en-US" dirty="0"/>
                    </a:p>
                  </a:txBody>
                  <a:tcPr>
                    <a:solidFill>
                      <a:srgbClr val="D6DCE5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 smtClean="0"/>
                        <a:t>25% of the total project cost</a:t>
                      </a:r>
                    </a:p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 smtClean="0"/>
                        <a:t>Maximum Incentive: $0.11 per kWh saved, $1.25 per </a:t>
                      </a:r>
                      <a:r>
                        <a:rPr lang="en-US" dirty="0" err="1" smtClean="0"/>
                        <a:t>Therm</a:t>
                      </a:r>
                      <a:r>
                        <a:rPr lang="en-US" dirty="0" smtClean="0"/>
                        <a:t> saved </a:t>
                      </a:r>
                    </a:p>
                  </a:txBody>
                  <a:tcPr>
                    <a:solidFill>
                      <a:srgbClr val="D6DCE5">
                        <a:alpha val="4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#3</a:t>
                      </a:r>
                      <a:endParaRPr lang="en-US" dirty="0"/>
                    </a:p>
                  </a:txBody>
                  <a:tcPr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Completion of Post-Construction</a:t>
                      </a:r>
                      <a:r>
                        <a:rPr lang="en-US" baseline="0" dirty="0" smtClean="0"/>
                        <a:t> benchmarking report</a:t>
                      </a:r>
                      <a:endParaRPr lang="en-US" dirty="0"/>
                    </a:p>
                  </a:txBody>
                  <a:tcPr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Incentives will be paid based on actual savings,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minimum performance threshold of 15% savings has been achieved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Incentive cap is 25% of total project cost</a:t>
                      </a:r>
                      <a:endParaRPr lang="en-US" dirty="0"/>
                    </a:p>
                  </a:txBody>
                  <a:tcPr>
                    <a:solidFill>
                      <a:srgbClr val="D6DCE5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863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P4P New Buildings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4552436"/>
              </p:ext>
            </p:extLst>
          </p:nvPr>
        </p:nvGraphicFramePr>
        <p:xfrm>
          <a:off x="473075" y="1355725"/>
          <a:ext cx="8229600" cy="3662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8854"/>
                <a:gridCol w="3039036"/>
                <a:gridCol w="412171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Incentive</a:t>
                      </a:r>
                      <a:endParaRPr lang="en-US" dirty="0"/>
                    </a:p>
                  </a:txBody>
                  <a:tcPr>
                    <a:solidFill>
                      <a:srgbClr val="00445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>
                    <a:solidFill>
                      <a:srgbClr val="00445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Payback</a:t>
                      </a:r>
                      <a:endParaRPr lang="en-US" dirty="0"/>
                    </a:p>
                  </a:txBody>
                  <a:tcPr>
                    <a:solidFill>
                      <a:srgbClr val="004454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#1</a:t>
                      </a:r>
                      <a:endParaRPr lang="en-US" dirty="0"/>
                    </a:p>
                  </a:txBody>
                  <a:tcPr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Proposed Energy Reduction Plan</a:t>
                      </a:r>
                      <a:endParaRPr lang="en-US" dirty="0"/>
                    </a:p>
                  </a:txBody>
                  <a:tcPr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$0.10 for ERP +0 -1.9% above </a:t>
                      </a:r>
                      <a:endParaRPr lang="en-US" dirty="0" smtClean="0"/>
                    </a:p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$0.12 for ERP +2 – 4.9% above </a:t>
                      </a:r>
                    </a:p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$0.14 for ERP +5% or greater</a:t>
                      </a:r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Maximum $50,000.00 </a:t>
                      </a:r>
                      <a:endParaRPr lang="en-US" dirty="0"/>
                    </a:p>
                  </a:txBody>
                  <a:tcPr>
                    <a:solidFill>
                      <a:srgbClr val="D6DCE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#2</a:t>
                      </a:r>
                      <a:endParaRPr lang="en-US" dirty="0"/>
                    </a:p>
                  </a:txBody>
                  <a:tcPr>
                    <a:solidFill>
                      <a:srgbClr val="D6DCE5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Installation and 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Commissioning of Measures </a:t>
                      </a:r>
                      <a:endParaRPr lang="en-US" dirty="0"/>
                    </a:p>
                  </a:txBody>
                  <a:tcPr>
                    <a:solidFill>
                      <a:srgbClr val="D6DCE5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 – 1.9%: $1.00 </a:t>
                      </a:r>
                    </a:p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– 4.9% : $1.20 </a:t>
                      </a:r>
                    </a:p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5% or greater : $1.40 </a:t>
                      </a:r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Max 75% Measure Incremental Cost </a:t>
                      </a:r>
                      <a:endParaRPr lang="en-US" dirty="0"/>
                    </a:p>
                  </a:txBody>
                  <a:tcPr>
                    <a:solidFill>
                      <a:srgbClr val="D6DCE5">
                        <a:alpha val="4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#3</a:t>
                      </a:r>
                      <a:endParaRPr lang="en-US" dirty="0"/>
                    </a:p>
                  </a:txBody>
                  <a:tcPr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Building Performance </a:t>
                      </a:r>
                      <a:endParaRPr lang="en-US" dirty="0"/>
                    </a:p>
                  </a:txBody>
                  <a:tcPr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Flat: $.40 </a:t>
                      </a:r>
                      <a:b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Maximum 25% Measure Incremental Cost </a:t>
                      </a:r>
                      <a:endParaRPr lang="en-US" dirty="0"/>
                    </a:p>
                  </a:txBody>
                  <a:tcPr>
                    <a:solidFill>
                      <a:srgbClr val="D6DCE5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360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Savings Improvement Program (ESIP)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NJ’s version of Energy Savings Performance Contracting (ESPC)</a:t>
            </a:r>
          </a:p>
          <a:p>
            <a:r>
              <a:rPr lang="en-US" dirty="0" smtClean="0"/>
              <a:t>Retrofit </a:t>
            </a:r>
            <a:r>
              <a:rPr lang="en-US" dirty="0" smtClean="0"/>
              <a:t>public buildings with Energy Conservation Measures (ECMs) </a:t>
            </a:r>
            <a:r>
              <a:rPr lang="en-US" dirty="0" smtClean="0"/>
              <a:t>leveraging private capital</a:t>
            </a:r>
            <a:endParaRPr lang="en-US" dirty="0" smtClean="0"/>
          </a:p>
          <a:p>
            <a:r>
              <a:rPr lang="en-US" dirty="0"/>
              <a:t>E</a:t>
            </a:r>
            <a:r>
              <a:rPr lang="en-US" dirty="0" smtClean="0"/>
              <a:t>nergy savings pay for retrofits</a:t>
            </a:r>
            <a:endParaRPr lang="en-US" dirty="0" smtClean="0"/>
          </a:p>
          <a:p>
            <a:r>
              <a:rPr lang="en-US" dirty="0" smtClean="0"/>
              <a:t>Borrowed </a:t>
            </a:r>
            <a:r>
              <a:rPr lang="en-US" dirty="0"/>
              <a:t>amount includes the design, construction, ESCO fee as well as all applicable soft </a:t>
            </a:r>
            <a:r>
              <a:rPr lang="en-US" dirty="0" smtClean="0"/>
              <a:t>costs</a:t>
            </a:r>
          </a:p>
          <a:p>
            <a:r>
              <a:rPr lang="en-US" dirty="0" smtClean="0"/>
              <a:t>Borrowed amount is determined by the </a:t>
            </a:r>
            <a:r>
              <a:rPr lang="en-US" dirty="0"/>
              <a:t>value of energy savings that result from the </a:t>
            </a:r>
            <a:r>
              <a:rPr lang="en-US" dirty="0" smtClean="0"/>
              <a:t>improvements</a:t>
            </a:r>
          </a:p>
          <a:p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295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Savings Improvement Program (ESIP)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0983" y="1109610"/>
            <a:ext cx="5312853" cy="5176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81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18563</TotalTime>
  <Words>984</Words>
  <Application>Microsoft Office PowerPoint</Application>
  <PresentationFormat>On-screen Show (4:3)</PresentationFormat>
  <Paragraphs>170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ＭＳ Ｐゴシック</vt:lpstr>
      <vt:lpstr>Arial</vt:lpstr>
      <vt:lpstr>Calibri</vt:lpstr>
      <vt:lpstr>Courier New</vt:lpstr>
      <vt:lpstr>Franklin Gothic Book</vt:lpstr>
      <vt:lpstr>Rockwell</vt:lpstr>
      <vt:lpstr>Wingdings</vt:lpstr>
      <vt:lpstr>Custom Design</vt:lpstr>
      <vt:lpstr>New Jersey Energy Efficiency, Generation &amp; Resilience  Funding Update</vt:lpstr>
      <vt:lpstr>Program Categories</vt:lpstr>
      <vt:lpstr>Energy Efficiency Programs</vt:lpstr>
      <vt:lpstr>SmartStart Buildings</vt:lpstr>
      <vt:lpstr>Pay for Performance (P4P)</vt:lpstr>
      <vt:lpstr>P4P Existing Buildings</vt:lpstr>
      <vt:lpstr>P4P New Buildings</vt:lpstr>
      <vt:lpstr>Energy Savings Improvement Program (ESIP)</vt:lpstr>
      <vt:lpstr>Energy Savings Improvement Program (ESIP)</vt:lpstr>
      <vt:lpstr>(Small Business) Direct Install</vt:lpstr>
      <vt:lpstr>On-Site Generation and Energy Resilience </vt:lpstr>
      <vt:lpstr>CHP Program</vt:lpstr>
      <vt:lpstr>Town Center Microgrid Initiative</vt:lpstr>
      <vt:lpstr>Renewable Electric Storage Program</vt:lpstr>
      <vt:lpstr>Energy Resilience Bank (ERB)</vt:lpstr>
      <vt:lpstr>Additional Programs and Incentives</vt:lpstr>
      <vt:lpstr>Solar Renewable Energy Credit (SREC)</vt:lpstr>
      <vt:lpstr>Questions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Commercializing Microgrids – Business Models, Risk Factors and Strategies for Success</dc:title>
  <dc:creator>David Smith</dc:creator>
  <cp:lastModifiedBy>David J. Smith</cp:lastModifiedBy>
  <cp:revision>114</cp:revision>
  <cp:lastPrinted>2016-09-16T22:42:09Z</cp:lastPrinted>
  <dcterms:modified xsi:type="dcterms:W3CDTF">2017-02-16T02:56:11Z</dcterms:modified>
</cp:coreProperties>
</file>