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7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0" autoAdjust="0"/>
  </p:normalViewPr>
  <p:slideViewPr>
    <p:cSldViewPr snapToGrid="0">
      <p:cViewPr varScale="1">
        <p:scale>
          <a:sx n="80" d="100"/>
          <a:sy n="80" d="100"/>
        </p:scale>
        <p:origin x="120" y="594"/>
      </p:cViewPr>
      <p:guideLst/>
    </p:cSldViewPr>
  </p:slideViewPr>
  <p:outlineViewPr>
    <p:cViewPr>
      <p:scale>
        <a:sx n="33" d="100"/>
        <a:sy n="33" d="100"/>
      </p:scale>
      <p:origin x="0" y="-396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8F903-33D7-47E1-8A7B-6E88E5EAB303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25A50-9992-4248-9773-CD972630D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88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B1B6D-2FAC-4711-A97B-AF7512BAF07F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FC6C-32FA-45B2-A2BD-4F648827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42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13014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476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$589 M	Budget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$208M</a:t>
            </a:r>
            <a:r>
              <a:rPr lang="en-US" altLang="en-US" baseline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	SBC</a:t>
            </a:r>
          </a:p>
          <a:p>
            <a:pPr eaLnBrk="1" hangingPunct="1"/>
            <a:r>
              <a:rPr lang="en-US" altLang="en-US" baseline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$177 M	RGGI</a:t>
            </a:r>
          </a:p>
          <a:p>
            <a:pPr eaLnBrk="1" hangingPunct="1"/>
            <a:r>
              <a:rPr lang="en-US" altLang="en-US" baseline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$83 M	Bond Revenues from Green Jobs Program</a:t>
            </a:r>
          </a:p>
          <a:p>
            <a:pPr eaLnBrk="1" hangingPunct="1"/>
            <a:r>
              <a:rPr lang="en-US" altLang="en-US" baseline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$50 M	State Funding</a:t>
            </a: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5783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9568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$7 M</a:t>
            </a:r>
            <a:r>
              <a:rPr lang="en-US" altLang="en-US" baseline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for Truck Voucher Program</a:t>
            </a: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6174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$19 M - 	New </a:t>
            </a:r>
            <a:r>
              <a:rPr lang="en-US" altLang="en-US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Constn</a:t>
            </a:r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$6M – 	Small</a:t>
            </a:r>
            <a:r>
              <a:rPr lang="en-US" altLang="en-US" baseline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Wind</a:t>
            </a: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5963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$3M - ACE</a:t>
            </a:r>
          </a:p>
        </p:txBody>
      </p:sp>
    </p:spTree>
    <p:extLst>
      <p:ext uri="{BB962C8B-B14F-4D97-AF65-F5344CB8AC3E}">
        <p14:creationId xmlns:p14="http://schemas.microsoft.com/office/powerpoint/2010/main" val="192291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$5.75 M  - Commercial Tenant Program</a:t>
            </a:r>
          </a:p>
        </p:txBody>
      </p:sp>
    </p:spTree>
    <p:extLst>
      <p:ext uri="{BB962C8B-B14F-4D97-AF65-F5344CB8AC3E}">
        <p14:creationId xmlns:p14="http://schemas.microsoft.com/office/powerpoint/2010/main" val="2612060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$10 M  -	EPTD</a:t>
            </a: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$3.6M – 	Affordable</a:t>
            </a:r>
            <a:r>
              <a:rPr lang="en-US" altLang="en-US" baseline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Solar Development</a:t>
            </a:r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665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1D8F71-9398-4F33-87C3-57D12C73B175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1366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1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6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5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3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74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8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2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5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9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EFDD6-9988-4138-B72F-E10FF242E982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E3156-A1B7-467A-9E0D-5EE56A454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9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serda.ny.gov/About/Newsroom/2017-Announcements/2017-02-07-Governor-Cuomo-Announces-Proposal-for-Rebate-Program-for-RHC" TargetMode="External"/><Relationship Id="rId2" Type="http://schemas.openxmlformats.org/officeDocument/2006/relationships/hyperlink" Target="http://www.nyserda.ny.gov/Funding-Opportunities/Current-Funding-Opportuniti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haun@luthin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318782" y="252414"/>
            <a:ext cx="7772400" cy="952500"/>
          </a:xfrm>
        </p:spPr>
        <p:txBody>
          <a:bodyPr/>
          <a:lstStyle/>
          <a:p>
            <a:r>
              <a:rPr lang="en-US" b="1" u="sng" dirty="0"/>
              <a:t>Luthin Associates Overview </a:t>
            </a:r>
            <a:r>
              <a:rPr lang="en-US" altLang="en-US" b="1" u="sng" dirty="0"/>
              <a:t> 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sp>
        <p:nvSpPr>
          <p:cNvPr id="8200" name="Content Placeholder 8"/>
          <p:cNvSpPr>
            <a:spLocks noGrp="1"/>
          </p:cNvSpPr>
          <p:nvPr>
            <p:ph idx="1"/>
          </p:nvPr>
        </p:nvSpPr>
        <p:spPr>
          <a:xfrm>
            <a:off x="318782" y="1204914"/>
            <a:ext cx="11610363" cy="4738687"/>
          </a:xfrm>
        </p:spPr>
        <p:txBody>
          <a:bodyPr/>
          <a:lstStyle/>
          <a:p>
            <a:pPr lvl="1">
              <a:spcBef>
                <a:spcPts val="0"/>
              </a:spcBef>
              <a:defRPr/>
            </a:pPr>
            <a:r>
              <a:rPr lang="en-US" altLang="en-US" dirty="0"/>
              <a:t>20+ Years as a Minority and Women-Owned Business Enterprise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Established Consumer Power Advocates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Program Manager for NYSERDA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Energy Finance Assessments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2">
              <a:spcBef>
                <a:spcPts val="0"/>
              </a:spcBef>
              <a:defRPr/>
            </a:pPr>
            <a:r>
              <a:rPr lang="en-US" altLang="en-US" dirty="0"/>
              <a:t>Commodity Purchases</a:t>
            </a:r>
          </a:p>
          <a:p>
            <a:pPr lvl="2">
              <a:spcBef>
                <a:spcPts val="0"/>
              </a:spcBef>
              <a:defRPr/>
            </a:pPr>
            <a:endParaRPr lang="en-US" altLang="en-US" dirty="0"/>
          </a:p>
          <a:p>
            <a:pPr lvl="2">
              <a:spcBef>
                <a:spcPts val="0"/>
              </a:spcBef>
              <a:defRPr/>
            </a:pPr>
            <a:r>
              <a:rPr lang="en-US" altLang="en-US" dirty="0"/>
              <a:t>Combined Heat and Power Reviews</a:t>
            </a:r>
          </a:p>
          <a:p>
            <a:pPr lvl="2">
              <a:spcBef>
                <a:spcPts val="0"/>
              </a:spcBef>
              <a:defRPr/>
            </a:pPr>
            <a:endParaRPr lang="en-US" altLang="en-US" dirty="0"/>
          </a:p>
          <a:p>
            <a:pPr lvl="2">
              <a:spcBef>
                <a:spcPts val="0"/>
              </a:spcBef>
              <a:defRPr/>
            </a:pPr>
            <a:r>
              <a:rPr lang="en-US" altLang="en-US" dirty="0"/>
              <a:t>Power Purchase Agreements</a:t>
            </a:r>
          </a:p>
          <a:p>
            <a:pPr lvl="1">
              <a:spcBef>
                <a:spcPts val="0"/>
              </a:spcBef>
              <a:defRPr/>
            </a:pPr>
            <a:endParaRPr lang="en-US" altLang="en-US" sz="1200" dirty="0"/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000" dirty="0"/>
          </a:p>
          <a:p>
            <a:pPr>
              <a:buFontTx/>
              <a:buNone/>
              <a:defRPr/>
            </a:pPr>
            <a:endParaRPr lang="en-US" altLang="en-US" sz="1000" dirty="0"/>
          </a:p>
          <a:p>
            <a:pPr>
              <a:defRPr/>
            </a:pP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182028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280099" y="98666"/>
            <a:ext cx="7772400" cy="952500"/>
          </a:xfrm>
        </p:spPr>
        <p:txBody>
          <a:bodyPr>
            <a:normAutofit/>
          </a:bodyPr>
          <a:lstStyle/>
          <a:p>
            <a:r>
              <a:rPr lang="en-US" altLang="en-US" b="1" u="sng" dirty="0"/>
              <a:t>Request for Qualifications</a:t>
            </a:r>
          </a:p>
        </p:txBody>
      </p:sp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548904"/>
              </p:ext>
            </p:extLst>
          </p:nvPr>
        </p:nvGraphicFramePr>
        <p:xfrm>
          <a:off x="361193" y="1051166"/>
          <a:ext cx="10435438" cy="3857886"/>
        </p:xfrm>
        <a:graphic>
          <a:graphicData uri="http://schemas.openxmlformats.org/drawingml/2006/table">
            <a:tbl>
              <a:tblPr/>
              <a:tblGrid>
                <a:gridCol w="955462">
                  <a:extLst>
                    <a:ext uri="{9D8B030D-6E8A-4147-A177-3AD203B41FA5}">
                      <a16:colId xmlns:a16="http://schemas.microsoft.com/office/drawing/2014/main" val="1118762412"/>
                    </a:ext>
                  </a:extLst>
                </a:gridCol>
                <a:gridCol w="3515404">
                  <a:extLst>
                    <a:ext uri="{9D8B030D-6E8A-4147-A177-3AD203B41FA5}">
                      <a16:colId xmlns:a16="http://schemas.microsoft.com/office/drawing/2014/main" val="2400654701"/>
                    </a:ext>
                  </a:extLst>
                </a:gridCol>
                <a:gridCol w="1249959">
                  <a:extLst>
                    <a:ext uri="{9D8B030D-6E8A-4147-A177-3AD203B41FA5}">
                      <a16:colId xmlns:a16="http://schemas.microsoft.com/office/drawing/2014/main" val="3491426480"/>
                    </a:ext>
                  </a:extLst>
                </a:gridCol>
                <a:gridCol w="4714613">
                  <a:extLst>
                    <a:ext uri="{9D8B030D-6E8A-4147-A177-3AD203B41FA5}">
                      <a16:colId xmlns:a16="http://schemas.microsoft.com/office/drawing/2014/main" val="1819993490"/>
                    </a:ext>
                  </a:extLst>
                </a:gridCol>
              </a:tblGrid>
              <a:tr h="463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800789"/>
                  </a:ext>
                </a:extLst>
              </a:tr>
              <a:tr h="692658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 Time Energy Management Vendor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Installers and Providers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92248"/>
                  </a:ext>
                </a:extLst>
              </a:tr>
              <a:tr h="589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External Technical Review Assistance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buildings, Transportation, Renewable Energy, and Smart Grids experts needed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8538914"/>
                  </a:ext>
                </a:extLst>
              </a:tr>
              <a:tr h="155723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Standards and Quality Assurance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Field Inspection Services and desk services on NY-Sun Solar Program, Residential-Single Family, Multifamily, Solar Thermal, Biomass Boilers, and Pellet Stoves and other Programs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961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58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Links 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027906"/>
            <a:ext cx="10800127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400" dirty="0">
              <a:hlinkClick r:id="rId2"/>
            </a:endParaRPr>
          </a:p>
          <a:p>
            <a:r>
              <a:rPr lang="en-US" sz="2400" dirty="0">
                <a:hlinkClick r:id="rId2"/>
              </a:rPr>
              <a:t>www.nyserda.ny.gov/Funding-Opportunities/Current-Funding-Opportunities/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February 7, 2017 announcement for pr</a:t>
            </a:r>
            <a:r>
              <a:rPr lang="en-US" sz="2400" dirty="0">
                <a:effectLst/>
              </a:rPr>
              <a:t>oposed two-year, $15-million program to provide rebates for the installation of ground-source heat pumps. 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>
                <a:hlinkClick r:id="rId3"/>
              </a:rPr>
              <a:t>www.nyserda.ny.gov/About/Newsroom/2017-Announcements/2017-02-07-Governor-Cuomo-Announces-Proposal-for-Rebate-Program-for-RHC</a:t>
            </a:r>
            <a:endParaRPr lang="en-US" sz="2400" dirty="0"/>
          </a:p>
          <a:p>
            <a:endParaRPr lang="en-US" sz="2400" dirty="0"/>
          </a:p>
          <a:p>
            <a:r>
              <a:rPr lang="en-US" dirty="0"/>
              <a:t>Chris Haun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hlinkClick r:id="rId4"/>
              </a:rPr>
              <a:t>chaun@luthin.com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732.774.0005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89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318782" y="252414"/>
            <a:ext cx="7772400" cy="952500"/>
          </a:xfrm>
        </p:spPr>
        <p:txBody>
          <a:bodyPr/>
          <a:lstStyle/>
          <a:p>
            <a:r>
              <a:rPr lang="en-US" b="1" u="sng" dirty="0"/>
              <a:t>NY Funding Update </a:t>
            </a:r>
            <a:r>
              <a:rPr lang="en-US" altLang="en-US" b="1" u="sng" dirty="0"/>
              <a:t> 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sp>
        <p:nvSpPr>
          <p:cNvPr id="8200" name="Content Placeholder 8"/>
          <p:cNvSpPr>
            <a:spLocks noGrp="1"/>
          </p:cNvSpPr>
          <p:nvPr>
            <p:ph idx="1"/>
          </p:nvPr>
        </p:nvSpPr>
        <p:spPr>
          <a:xfrm>
            <a:off x="318782" y="1204914"/>
            <a:ext cx="11610363" cy="473868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US" altLang="en-US" dirty="0"/>
              <a:t>New York State Energy Research and Development Authority  (NYSERDA</a:t>
            </a:r>
            <a:r>
              <a:rPr lang="en-US" altLang="en-US" b="1" dirty="0"/>
              <a:t>) 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200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Not a Spokesperson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“</a:t>
            </a:r>
            <a:r>
              <a:rPr lang="en-US" dirty="0"/>
              <a:t>Advance innovative energy solutions in ways that improve New York's economy and environment”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System Benefit Charges, Regional Greenhouse Gas Initiative, Green Job Bonds, NYS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Established 1975, Rethinking funding process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lvl="1">
              <a:spcBef>
                <a:spcPts val="0"/>
              </a:spcBef>
              <a:defRPr/>
            </a:pPr>
            <a:r>
              <a:rPr lang="en-US" altLang="en-US" dirty="0"/>
              <a:t>Review of Current Programs</a:t>
            </a:r>
          </a:p>
          <a:p>
            <a:pPr lvl="1">
              <a:spcBef>
                <a:spcPts val="0"/>
              </a:spcBef>
              <a:defRPr/>
            </a:pPr>
            <a:endParaRPr lang="en-US" altLang="en-US" dirty="0"/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200" dirty="0"/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000" dirty="0"/>
          </a:p>
          <a:p>
            <a:pPr>
              <a:buFontTx/>
              <a:buNone/>
              <a:defRPr/>
            </a:pPr>
            <a:endParaRPr lang="en-US" altLang="en-US" sz="1000" dirty="0"/>
          </a:p>
          <a:p>
            <a:pPr>
              <a:defRPr/>
            </a:pPr>
            <a:endParaRPr lang="en-US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513782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318782" y="252414"/>
            <a:ext cx="7772400" cy="952500"/>
          </a:xfrm>
        </p:spPr>
        <p:txBody>
          <a:bodyPr>
            <a:normAutofit/>
          </a:bodyPr>
          <a:lstStyle/>
          <a:p>
            <a:r>
              <a:rPr lang="en-US" b="1" u="sng" dirty="0"/>
              <a:t>Request for Information</a:t>
            </a:r>
            <a:r>
              <a:rPr lang="en-US" altLang="en-US" b="1" u="sng" dirty="0"/>
              <a:t> 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sp>
        <p:nvSpPr>
          <p:cNvPr id="8200" name="Content Placeholder 8"/>
          <p:cNvSpPr>
            <a:spLocks noGrp="1"/>
          </p:cNvSpPr>
          <p:nvPr>
            <p:ph idx="1"/>
          </p:nvPr>
        </p:nvSpPr>
        <p:spPr>
          <a:xfrm>
            <a:off x="318782" y="1204914"/>
            <a:ext cx="11610363" cy="473868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endParaRPr lang="en-US" altLang="en-US" sz="2200" b="1" dirty="0"/>
          </a:p>
          <a:p>
            <a:pPr lvl="1">
              <a:spcBef>
                <a:spcPts val="0"/>
              </a:spcBef>
              <a:defRPr/>
            </a:pPr>
            <a:endParaRPr lang="en-US" altLang="en-US" sz="1200" dirty="0"/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000" dirty="0"/>
          </a:p>
          <a:p>
            <a:pPr>
              <a:buFontTx/>
              <a:buNone/>
              <a:defRPr/>
            </a:pPr>
            <a:endParaRPr lang="en-US" altLang="en-US" sz="1000" dirty="0"/>
          </a:p>
          <a:p>
            <a:pPr>
              <a:defRPr/>
            </a:pPr>
            <a:endParaRPr lang="en-US" altLang="en-US" sz="1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832367"/>
              </p:ext>
            </p:extLst>
          </p:nvPr>
        </p:nvGraphicFramePr>
        <p:xfrm>
          <a:off x="427841" y="1778797"/>
          <a:ext cx="10240160" cy="3304644"/>
        </p:xfrm>
        <a:graphic>
          <a:graphicData uri="http://schemas.openxmlformats.org/drawingml/2006/table">
            <a:tbl>
              <a:tblPr/>
              <a:tblGrid>
                <a:gridCol w="710542">
                  <a:extLst>
                    <a:ext uri="{9D8B030D-6E8A-4147-A177-3AD203B41FA5}">
                      <a16:colId xmlns:a16="http://schemas.microsoft.com/office/drawing/2014/main" val="4144509184"/>
                    </a:ext>
                  </a:extLst>
                </a:gridCol>
                <a:gridCol w="3209639">
                  <a:extLst>
                    <a:ext uri="{9D8B030D-6E8A-4147-A177-3AD203B41FA5}">
                      <a16:colId xmlns:a16="http://schemas.microsoft.com/office/drawing/2014/main" val="2204419712"/>
                    </a:ext>
                  </a:extLst>
                </a:gridCol>
                <a:gridCol w="1143178">
                  <a:extLst>
                    <a:ext uri="{9D8B030D-6E8A-4147-A177-3AD203B41FA5}">
                      <a16:colId xmlns:a16="http://schemas.microsoft.com/office/drawing/2014/main" val="3393414002"/>
                    </a:ext>
                  </a:extLst>
                </a:gridCol>
                <a:gridCol w="5176801">
                  <a:extLst>
                    <a:ext uri="{9D8B030D-6E8A-4147-A177-3AD203B41FA5}">
                      <a16:colId xmlns:a16="http://schemas.microsoft.com/office/drawing/2014/main" val="3671513491"/>
                    </a:ext>
                  </a:extLst>
                </a:gridCol>
              </a:tblGrid>
              <a:tr h="9459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0552"/>
                  </a:ext>
                </a:extLst>
              </a:tr>
              <a:tr h="945921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CHP Program - CHP System Pre- Qualification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Vendor supplement to Existing Pre-approved CHP Systems, up to 3 MW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354507"/>
                  </a:ext>
                </a:extLst>
              </a:tr>
              <a:tr h="141280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NextGen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Heating Ventilation and Air Conditioning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 input to prioritize Research and Study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492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14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318782" y="252414"/>
            <a:ext cx="7772400" cy="952500"/>
          </a:xfrm>
        </p:spPr>
        <p:txBody>
          <a:bodyPr>
            <a:normAutofit/>
          </a:bodyPr>
          <a:lstStyle/>
          <a:p>
            <a:r>
              <a:rPr lang="en-US" b="1" u="sng" dirty="0"/>
              <a:t>Continuous Funding Opportunities</a:t>
            </a:r>
            <a:r>
              <a:rPr lang="en-US" altLang="en-US" b="1" u="sng" dirty="0"/>
              <a:t> 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sp>
        <p:nvSpPr>
          <p:cNvPr id="8200" name="Content Placeholder 8"/>
          <p:cNvSpPr>
            <a:spLocks noGrp="1"/>
          </p:cNvSpPr>
          <p:nvPr>
            <p:ph idx="1"/>
          </p:nvPr>
        </p:nvSpPr>
        <p:spPr>
          <a:xfrm>
            <a:off x="318782" y="1204914"/>
            <a:ext cx="11610363" cy="473868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endParaRPr lang="en-US" altLang="en-US" sz="2200" b="1" dirty="0"/>
          </a:p>
          <a:p>
            <a:pPr lvl="1">
              <a:spcBef>
                <a:spcPts val="0"/>
              </a:spcBef>
              <a:defRPr/>
            </a:pPr>
            <a:endParaRPr lang="en-US" altLang="en-US" sz="1200" dirty="0"/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000" dirty="0"/>
          </a:p>
          <a:p>
            <a:pPr>
              <a:buFontTx/>
              <a:buNone/>
              <a:defRPr/>
            </a:pPr>
            <a:endParaRPr lang="en-US" altLang="en-US" sz="1000" dirty="0"/>
          </a:p>
          <a:p>
            <a:pPr>
              <a:defRPr/>
            </a:pPr>
            <a:endParaRPr lang="en-US" altLang="en-US" sz="1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224660"/>
              </p:ext>
            </p:extLst>
          </p:nvPr>
        </p:nvGraphicFramePr>
        <p:xfrm>
          <a:off x="461045" y="1204914"/>
          <a:ext cx="10268474" cy="3923601"/>
        </p:xfrm>
        <a:graphic>
          <a:graphicData uri="http://schemas.openxmlformats.org/drawingml/2006/table">
            <a:tbl>
              <a:tblPr/>
              <a:tblGrid>
                <a:gridCol w="881194">
                  <a:extLst>
                    <a:ext uri="{9D8B030D-6E8A-4147-A177-3AD203B41FA5}">
                      <a16:colId xmlns:a16="http://schemas.microsoft.com/office/drawing/2014/main" val="3395665033"/>
                    </a:ext>
                  </a:extLst>
                </a:gridCol>
                <a:gridCol w="4419197">
                  <a:extLst>
                    <a:ext uri="{9D8B030D-6E8A-4147-A177-3AD203B41FA5}">
                      <a16:colId xmlns:a16="http://schemas.microsoft.com/office/drawing/2014/main" val="543373232"/>
                    </a:ext>
                  </a:extLst>
                </a:gridCol>
                <a:gridCol w="4968083">
                  <a:extLst>
                    <a:ext uri="{9D8B030D-6E8A-4147-A177-3AD203B41FA5}">
                      <a16:colId xmlns:a16="http://schemas.microsoft.com/office/drawing/2014/main" val="492129073"/>
                    </a:ext>
                  </a:extLst>
                </a:gridCol>
              </a:tblGrid>
              <a:tr h="357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9926093"/>
                  </a:ext>
                </a:extLst>
              </a:tr>
              <a:tr h="61917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Portable Emergency Generator Program for Downstate Gas Stations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Downstate Gas Stations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3298529"/>
                  </a:ext>
                </a:extLst>
              </a:tr>
              <a:tr h="37341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Multifamily Building Solutions Network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Technical Assistance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410097"/>
                  </a:ext>
                </a:extLst>
              </a:tr>
              <a:tr h="61917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RFP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Clean Energy Financing Arrangements w/ NY Green 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w/ NY Green 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960083"/>
                  </a:ext>
                </a:extLst>
              </a:tr>
              <a:tr h="61917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RFP 3036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New Construction and Codes Partner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Technical Assistance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2837063"/>
                  </a:ext>
                </a:extLst>
              </a:tr>
              <a:tr h="845769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York Truck Voucher Incentive Program (NYT - VIP)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Expand use of alt vehicles - CNG, Battery, Diesel Emissions Control Device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055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047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318782" y="252414"/>
            <a:ext cx="7772400" cy="952500"/>
          </a:xfrm>
        </p:spPr>
        <p:txBody>
          <a:bodyPr>
            <a:normAutofit/>
          </a:bodyPr>
          <a:lstStyle/>
          <a:p>
            <a:r>
              <a:rPr lang="en-US" altLang="en-US" b="1" u="sng" dirty="0"/>
              <a:t>Program Opportunities Notice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sp>
        <p:nvSpPr>
          <p:cNvPr id="8200" name="Content Placeholder 8"/>
          <p:cNvSpPr>
            <a:spLocks noGrp="1"/>
          </p:cNvSpPr>
          <p:nvPr>
            <p:ph idx="1"/>
          </p:nvPr>
        </p:nvSpPr>
        <p:spPr>
          <a:xfrm>
            <a:off x="318782" y="1204914"/>
            <a:ext cx="11610363" cy="473868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endParaRPr lang="en-US" altLang="en-US" sz="2200" b="1" dirty="0"/>
          </a:p>
          <a:p>
            <a:pPr lvl="1">
              <a:spcBef>
                <a:spcPts val="0"/>
              </a:spcBef>
              <a:defRPr/>
            </a:pPr>
            <a:endParaRPr lang="en-US" altLang="en-US" sz="1200" dirty="0"/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000" dirty="0"/>
          </a:p>
          <a:p>
            <a:pPr>
              <a:buFontTx/>
              <a:buNone/>
              <a:defRPr/>
            </a:pPr>
            <a:endParaRPr lang="en-US" altLang="en-US" sz="1000" dirty="0"/>
          </a:p>
          <a:p>
            <a:pPr>
              <a:defRPr/>
            </a:pPr>
            <a:endParaRPr lang="en-US" altLang="en-US" sz="1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828129"/>
              </p:ext>
            </p:extLst>
          </p:nvPr>
        </p:nvGraphicFramePr>
        <p:xfrm>
          <a:off x="377737" y="1626871"/>
          <a:ext cx="10385338" cy="3846195"/>
        </p:xfrm>
        <a:graphic>
          <a:graphicData uri="http://schemas.openxmlformats.org/drawingml/2006/table">
            <a:tbl>
              <a:tblPr/>
              <a:tblGrid>
                <a:gridCol w="662498">
                  <a:extLst>
                    <a:ext uri="{9D8B030D-6E8A-4147-A177-3AD203B41FA5}">
                      <a16:colId xmlns:a16="http://schemas.microsoft.com/office/drawing/2014/main" val="3951218774"/>
                    </a:ext>
                  </a:extLst>
                </a:gridCol>
                <a:gridCol w="3850547">
                  <a:extLst>
                    <a:ext uri="{9D8B030D-6E8A-4147-A177-3AD203B41FA5}">
                      <a16:colId xmlns:a16="http://schemas.microsoft.com/office/drawing/2014/main" val="1745790077"/>
                    </a:ext>
                  </a:extLst>
                </a:gridCol>
                <a:gridCol w="989901">
                  <a:extLst>
                    <a:ext uri="{9D8B030D-6E8A-4147-A177-3AD203B41FA5}">
                      <a16:colId xmlns:a16="http://schemas.microsoft.com/office/drawing/2014/main" val="714403591"/>
                    </a:ext>
                  </a:extLst>
                </a:gridCol>
                <a:gridCol w="4882392">
                  <a:extLst>
                    <a:ext uri="{9D8B030D-6E8A-4147-A177-3AD203B41FA5}">
                      <a16:colId xmlns:a16="http://schemas.microsoft.com/office/drawing/2014/main" val="23091949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220223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Construction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Efficient Equipm't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830851"/>
                  </a:ext>
                </a:extLst>
              </a:tr>
              <a:tr h="44577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Flextech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Shared Studies for site’s energy management or clean energy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306031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 - Sun Financial Incentives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25 kw residential ; &lt;200 kw non-residential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990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Rise Residential New Construction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Residential Construction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5459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Small Wind Turbine Incentive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2MW / site / customer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1030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738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280099" y="98666"/>
            <a:ext cx="7772400" cy="952500"/>
          </a:xfrm>
        </p:spPr>
        <p:txBody>
          <a:bodyPr>
            <a:normAutofit/>
          </a:bodyPr>
          <a:lstStyle/>
          <a:p>
            <a:r>
              <a:rPr lang="en-US" altLang="en-US" b="1" u="sng" dirty="0"/>
              <a:t>Program Opportunities Notice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sp>
        <p:nvSpPr>
          <p:cNvPr id="8200" name="Content Placeholder 8"/>
          <p:cNvSpPr>
            <a:spLocks noGrp="1"/>
          </p:cNvSpPr>
          <p:nvPr>
            <p:ph idx="1"/>
          </p:nvPr>
        </p:nvSpPr>
        <p:spPr>
          <a:xfrm>
            <a:off x="318782" y="1204914"/>
            <a:ext cx="11610363" cy="473868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endParaRPr lang="en-US" altLang="en-US" sz="2200" b="1" dirty="0"/>
          </a:p>
          <a:p>
            <a:pPr lvl="1">
              <a:spcBef>
                <a:spcPts val="0"/>
              </a:spcBef>
              <a:defRPr/>
            </a:pPr>
            <a:endParaRPr lang="en-US" altLang="en-US" sz="1200" dirty="0"/>
          </a:p>
          <a:p>
            <a:pPr marL="457200" lvl="1" indent="0">
              <a:spcBef>
                <a:spcPts val="0"/>
              </a:spcBef>
              <a:buNone/>
              <a:defRPr/>
            </a:pPr>
            <a:endParaRPr lang="en-US" altLang="en-US" sz="1000" dirty="0"/>
          </a:p>
          <a:p>
            <a:pPr>
              <a:buFontTx/>
              <a:buNone/>
              <a:defRPr/>
            </a:pPr>
            <a:endParaRPr lang="en-US" altLang="en-US" sz="1000" dirty="0"/>
          </a:p>
          <a:p>
            <a:pPr>
              <a:defRPr/>
            </a:pPr>
            <a:endParaRPr lang="en-US" altLang="en-US" sz="1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854785"/>
              </p:ext>
            </p:extLst>
          </p:nvPr>
        </p:nvGraphicFramePr>
        <p:xfrm>
          <a:off x="318782" y="1432901"/>
          <a:ext cx="10312399" cy="3457575"/>
        </p:xfrm>
        <a:graphic>
          <a:graphicData uri="http://schemas.openxmlformats.org/drawingml/2006/table">
            <a:tbl>
              <a:tblPr/>
              <a:tblGrid>
                <a:gridCol w="684635">
                  <a:extLst>
                    <a:ext uri="{9D8B030D-6E8A-4147-A177-3AD203B41FA5}">
                      <a16:colId xmlns:a16="http://schemas.microsoft.com/office/drawing/2014/main" val="543821346"/>
                    </a:ext>
                  </a:extLst>
                </a:gridCol>
                <a:gridCol w="4370664">
                  <a:extLst>
                    <a:ext uri="{9D8B030D-6E8A-4147-A177-3AD203B41FA5}">
                      <a16:colId xmlns:a16="http://schemas.microsoft.com/office/drawing/2014/main" val="173743625"/>
                    </a:ext>
                  </a:extLst>
                </a:gridCol>
                <a:gridCol w="1023457">
                  <a:extLst>
                    <a:ext uri="{9D8B030D-6E8A-4147-A177-3AD203B41FA5}">
                      <a16:colId xmlns:a16="http://schemas.microsoft.com/office/drawing/2014/main" val="2230921096"/>
                    </a:ext>
                  </a:extLst>
                </a:gridCol>
                <a:gridCol w="4233643">
                  <a:extLst>
                    <a:ext uri="{9D8B030D-6E8A-4147-A177-3AD203B41FA5}">
                      <a16:colId xmlns:a16="http://schemas.microsoft.com/office/drawing/2014/main" val="412133059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04051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Industrial Process and Efficiency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Manufacturers and Data Centers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50974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Renewable Heat NY Biomass Boiler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 to install Pellett/ Cordwood Boilers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48551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NY - Sun Commercial Industrial Financial Incentives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&gt;200 KW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065804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Cleaner Green Communities - Round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 Planning Sustainability Initiatives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34877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Advanced Clean Energy (ACE) Exploratory Research Funding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of the Box thinking for Energy 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491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43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280099" y="98666"/>
            <a:ext cx="7772400" cy="952500"/>
          </a:xfrm>
        </p:spPr>
        <p:txBody>
          <a:bodyPr>
            <a:normAutofit/>
          </a:bodyPr>
          <a:lstStyle/>
          <a:p>
            <a:r>
              <a:rPr lang="en-US" altLang="en-US" b="1" u="sng" dirty="0"/>
              <a:t>Program Opportunities Notice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182512"/>
              </p:ext>
            </p:extLst>
          </p:nvPr>
        </p:nvGraphicFramePr>
        <p:xfrm>
          <a:off x="280099" y="1203565"/>
          <a:ext cx="10768201" cy="3790950"/>
        </p:xfrm>
        <a:graphic>
          <a:graphicData uri="http://schemas.openxmlformats.org/drawingml/2006/table">
            <a:tbl>
              <a:tblPr/>
              <a:tblGrid>
                <a:gridCol w="676246">
                  <a:extLst>
                    <a:ext uri="{9D8B030D-6E8A-4147-A177-3AD203B41FA5}">
                      <a16:colId xmlns:a16="http://schemas.microsoft.com/office/drawing/2014/main" val="1423724084"/>
                    </a:ext>
                  </a:extLst>
                </a:gridCol>
                <a:gridCol w="4001549">
                  <a:extLst>
                    <a:ext uri="{9D8B030D-6E8A-4147-A177-3AD203B41FA5}">
                      <a16:colId xmlns:a16="http://schemas.microsoft.com/office/drawing/2014/main" val="1268507886"/>
                    </a:ext>
                  </a:extLst>
                </a:gridCol>
                <a:gridCol w="1090568">
                  <a:extLst>
                    <a:ext uri="{9D8B030D-6E8A-4147-A177-3AD203B41FA5}">
                      <a16:colId xmlns:a16="http://schemas.microsoft.com/office/drawing/2014/main" val="1162904638"/>
                    </a:ext>
                  </a:extLst>
                </a:gridCol>
                <a:gridCol w="4999838">
                  <a:extLst>
                    <a:ext uri="{9D8B030D-6E8A-4147-A177-3AD203B41FA5}">
                      <a16:colId xmlns:a16="http://schemas.microsoft.com/office/drawing/2014/main" val="295454481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2195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Commercial Implementation Assistance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 Cost share up to $150K; for lighting, oil heat conversions, Deep energy retrofits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306322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 Energy Communities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$250K to towns  - complete 2 of 10 programs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388692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Commercial Tenant Program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come first serve; Commercial Tenant lease / Design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62572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 Time Energy Management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 Share for Building system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13325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 Family New Construciton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Techl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Support for Developers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668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624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280099" y="98666"/>
            <a:ext cx="7772400" cy="952500"/>
          </a:xfrm>
        </p:spPr>
        <p:txBody>
          <a:bodyPr>
            <a:normAutofit/>
          </a:bodyPr>
          <a:lstStyle/>
          <a:p>
            <a:r>
              <a:rPr lang="en-US" altLang="en-US" b="1" u="sng" dirty="0"/>
              <a:t>Program Opportunities Notice</a:t>
            </a: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444563"/>
              </p:ext>
            </p:extLst>
          </p:nvPr>
        </p:nvGraphicFramePr>
        <p:xfrm>
          <a:off x="280099" y="951230"/>
          <a:ext cx="10290261" cy="4389120"/>
        </p:xfrm>
        <a:graphic>
          <a:graphicData uri="http://schemas.openxmlformats.org/drawingml/2006/table">
            <a:tbl>
              <a:tblPr/>
              <a:tblGrid>
                <a:gridCol w="860804">
                  <a:extLst>
                    <a:ext uri="{9D8B030D-6E8A-4147-A177-3AD203B41FA5}">
                      <a16:colId xmlns:a16="http://schemas.microsoft.com/office/drawing/2014/main" val="2641768916"/>
                    </a:ext>
                  </a:extLst>
                </a:gridCol>
                <a:gridCol w="4194495">
                  <a:extLst>
                    <a:ext uri="{9D8B030D-6E8A-4147-A177-3AD203B41FA5}">
                      <a16:colId xmlns:a16="http://schemas.microsoft.com/office/drawing/2014/main" val="1293636235"/>
                    </a:ext>
                  </a:extLst>
                </a:gridCol>
                <a:gridCol w="1728132">
                  <a:extLst>
                    <a:ext uri="{9D8B030D-6E8A-4147-A177-3AD203B41FA5}">
                      <a16:colId xmlns:a16="http://schemas.microsoft.com/office/drawing/2014/main" val="1825194462"/>
                    </a:ext>
                  </a:extLst>
                </a:gridCol>
                <a:gridCol w="3506830">
                  <a:extLst>
                    <a:ext uri="{9D8B030D-6E8A-4147-A177-3AD203B41FA5}">
                      <a16:colId xmlns:a16="http://schemas.microsoft.com/office/drawing/2014/main" val="222538373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4370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On-Site Energy Manager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Industrial Facilties - 75% Cost Share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388215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 Power Transmission and Distribution (EPTD) High Performing Grid Program - Funding rounds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 1 Jan -17; RD 2 Jun 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Smart Grid Development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34983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Industrial Strategic Energy Management - Pilot Solicitation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Industrial - Year of funding to improve operations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50482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Clean Energy Incubators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Stage energy companies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4288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Affordable Solar Predevelopment and Technical Assistance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$200K; Community Solar and Low and Moderate income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7296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72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8"/>
          <p:cNvSpPr>
            <a:spLocks noGrp="1" noChangeArrowheads="1"/>
          </p:cNvSpPr>
          <p:nvPr>
            <p:ph type="title"/>
          </p:nvPr>
        </p:nvSpPr>
        <p:spPr>
          <a:xfrm>
            <a:off x="280099" y="98666"/>
            <a:ext cx="7772400" cy="952500"/>
          </a:xfrm>
        </p:spPr>
        <p:txBody>
          <a:bodyPr>
            <a:normAutofit/>
          </a:bodyPr>
          <a:lstStyle/>
          <a:p>
            <a:r>
              <a:rPr lang="en-US" altLang="en-US" b="1" u="sng" dirty="0"/>
              <a:t>Program Opportunities Notice</a:t>
            </a:r>
          </a:p>
        </p:txBody>
      </p:sp>
      <p:pic>
        <p:nvPicPr>
          <p:cNvPr id="8194" name="Picture 4" descr="luthin-no-bckg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6096000"/>
            <a:ext cx="274161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1524000" y="5943600"/>
            <a:ext cx="9144000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26" charset="0"/>
              <a:ea typeface="ＭＳ Ｐゴシック" pitchFamily="26" charset="-128"/>
            </a:endParaRPr>
          </a:p>
        </p:txBody>
      </p:sp>
      <p:sp>
        <p:nvSpPr>
          <p:cNvPr id="8198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FDB4D-7D92-495C-9744-3EEDBA0C20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8199" name="TextBox 13"/>
          <p:cNvSpPr txBox="1">
            <a:spLocks noChangeArrowheads="1"/>
          </p:cNvSpPr>
          <p:nvPr/>
        </p:nvSpPr>
        <p:spPr bwMode="auto">
          <a:xfrm>
            <a:off x="7848600" y="6553200"/>
            <a:ext cx="2667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800">
                <a:solidFill>
                  <a:schemeClr val="bg2"/>
                </a:solidFill>
              </a:rPr>
              <a:t>© 2016 Luthin Associates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097955"/>
              </p:ext>
            </p:extLst>
          </p:nvPr>
        </p:nvGraphicFramePr>
        <p:xfrm>
          <a:off x="291053" y="1051166"/>
          <a:ext cx="10376947" cy="3564255"/>
        </p:xfrm>
        <a:graphic>
          <a:graphicData uri="http://schemas.openxmlformats.org/drawingml/2006/table">
            <a:tbl>
              <a:tblPr/>
              <a:tblGrid>
                <a:gridCol w="785722">
                  <a:extLst>
                    <a:ext uri="{9D8B030D-6E8A-4147-A177-3AD203B41FA5}">
                      <a16:colId xmlns:a16="http://schemas.microsoft.com/office/drawing/2014/main" val="789805825"/>
                    </a:ext>
                  </a:extLst>
                </a:gridCol>
                <a:gridCol w="4748169">
                  <a:extLst>
                    <a:ext uri="{9D8B030D-6E8A-4147-A177-3AD203B41FA5}">
                      <a16:colId xmlns:a16="http://schemas.microsoft.com/office/drawing/2014/main" val="1027248761"/>
                    </a:ext>
                  </a:extLst>
                </a:gridCol>
                <a:gridCol w="1166069">
                  <a:extLst>
                    <a:ext uri="{9D8B030D-6E8A-4147-A177-3AD203B41FA5}">
                      <a16:colId xmlns:a16="http://schemas.microsoft.com/office/drawing/2014/main" val="2446167076"/>
                    </a:ext>
                  </a:extLst>
                </a:gridCol>
                <a:gridCol w="3676987">
                  <a:extLst>
                    <a:ext uri="{9D8B030D-6E8A-4147-A177-3AD203B41FA5}">
                      <a16:colId xmlns:a16="http://schemas.microsoft.com/office/drawing/2014/main" val="3045978758"/>
                    </a:ext>
                  </a:extLst>
                </a:gridCol>
              </a:tblGrid>
              <a:tr h="375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Description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626318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 Campus Challenge Technical Assistance for Roadmaps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to $150K; Universities create energy plan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86628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WorkForce Training: Building Operations and Maintenance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Operator Training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43890"/>
                  </a:ext>
                </a:extLst>
              </a:tr>
              <a:tr h="202524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CHP Program - CHP System Pre- Qualification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Vendor supplement to Existing Pre-approved CHP Systems up to 3 MW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0605306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NextGen Heating Ventilation and Air Conditioning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Stakeholder input on prioritizing Research and Study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3985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3056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826</Words>
  <Application>Microsoft Office PowerPoint</Application>
  <PresentationFormat>Widescreen</PresentationFormat>
  <Paragraphs>266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Office Theme</vt:lpstr>
      <vt:lpstr>Luthin Associates Overview  </vt:lpstr>
      <vt:lpstr>NY Funding Update  </vt:lpstr>
      <vt:lpstr>Request for Information </vt:lpstr>
      <vt:lpstr>Continuous Funding Opportunities </vt:lpstr>
      <vt:lpstr>Program Opportunities Notice</vt:lpstr>
      <vt:lpstr>Program Opportunities Notice</vt:lpstr>
      <vt:lpstr>Program Opportunities Notice</vt:lpstr>
      <vt:lpstr>Program Opportunities Notice</vt:lpstr>
      <vt:lpstr>Program Opportunities Notice</vt:lpstr>
      <vt:lpstr>Request for Qualifications</vt:lpstr>
      <vt:lpstr>Useful Links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Haun</dc:creator>
  <cp:lastModifiedBy>Chris Haun</cp:lastModifiedBy>
  <cp:revision>24</cp:revision>
  <dcterms:created xsi:type="dcterms:W3CDTF">2017-02-10T16:52:32Z</dcterms:created>
  <dcterms:modified xsi:type="dcterms:W3CDTF">2017-02-14T20:14:59Z</dcterms:modified>
</cp:coreProperties>
</file>