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34" r:id="rId2"/>
    <p:sldId id="269" r:id="rId3"/>
    <p:sldId id="336" r:id="rId4"/>
    <p:sldId id="270" r:id="rId5"/>
    <p:sldId id="272" r:id="rId6"/>
    <p:sldId id="321" r:id="rId7"/>
    <p:sldId id="337" r:id="rId8"/>
    <p:sldId id="349" r:id="rId9"/>
    <p:sldId id="271" r:id="rId10"/>
    <p:sldId id="344" r:id="rId11"/>
    <p:sldId id="273" r:id="rId12"/>
    <p:sldId id="338" r:id="rId13"/>
    <p:sldId id="275" r:id="rId14"/>
    <p:sldId id="319" r:id="rId15"/>
    <p:sldId id="302" r:id="rId16"/>
    <p:sldId id="343" r:id="rId17"/>
    <p:sldId id="341" r:id="rId18"/>
    <p:sldId id="304" r:id="rId19"/>
    <p:sldId id="351" r:id="rId20"/>
    <p:sldId id="350" r:id="rId21"/>
    <p:sldId id="354" r:id="rId22"/>
    <p:sldId id="332" r:id="rId23"/>
    <p:sldId id="342" r:id="rId24"/>
    <p:sldId id="303" r:id="rId25"/>
    <p:sldId id="348" r:id="rId26"/>
    <p:sldId id="331" r:id="rId27"/>
    <p:sldId id="340" r:id="rId28"/>
    <p:sldId id="358" r:id="rId29"/>
    <p:sldId id="310" r:id="rId30"/>
    <p:sldId id="320" r:id="rId31"/>
    <p:sldId id="357" r:id="rId32"/>
    <p:sldId id="356" r:id="rId33"/>
    <p:sldId id="327" r:id="rId34"/>
    <p:sldId id="31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nderwyk, Kelly" initials="ZK" lastIdx="113" clrIdx="0">
    <p:extLst/>
  </p:cmAuthor>
  <p:cmAuthor id="2" name="Caspersen, Jason" initials="CJ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066"/>
    <a:srgbClr val="62BC45"/>
    <a:srgbClr val="008CD1"/>
    <a:srgbClr val="5F6163"/>
    <a:srgbClr val="404244"/>
    <a:srgbClr val="0000FF"/>
    <a:srgbClr val="26272A"/>
    <a:srgbClr val="2A2A2D"/>
    <a:srgbClr val="070609"/>
    <a:srgbClr val="686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5" autoAdjust="0"/>
    <p:restoredTop sz="84561" autoAdjust="0"/>
  </p:normalViewPr>
  <p:slideViewPr>
    <p:cSldViewPr snapToGrid="0">
      <p:cViewPr varScale="1">
        <p:scale>
          <a:sx n="87" d="100"/>
          <a:sy n="87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3C595-3ED3-4148-9C5F-F889B78829C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BDF17197-A630-4933-8B8A-64E088ECDCF6}">
      <dgm:prSet phldrT="[Text]" custT="1"/>
      <dgm:spPr>
        <a:solidFill>
          <a:srgbClr val="008CD1"/>
        </a:solidFill>
      </dgm:spPr>
      <dgm:t>
        <a:bodyPr/>
        <a:lstStyle/>
        <a:p>
          <a:r>
            <a:rPr lang="en-US" sz="1600" dirty="0" smtClean="0">
              <a:latin typeface="Helvetica Neue LT Std 55 Roman"/>
            </a:rPr>
            <a:t>Evaluate your energy efficiency opportunities</a:t>
          </a:r>
          <a:endParaRPr lang="en-US" sz="1600" dirty="0">
            <a:latin typeface="Helvetica Neue LT Std 55 Roman"/>
          </a:endParaRPr>
        </a:p>
      </dgm:t>
    </dgm:pt>
    <dgm:pt modelId="{C1BF6821-95E9-41C1-B62C-F16570E3DD9C}" type="parTrans" cxnId="{1AAD4E4A-DAFA-43DE-BB4F-F90670ECE615}">
      <dgm:prSet/>
      <dgm:spPr/>
      <dgm:t>
        <a:bodyPr/>
        <a:lstStyle/>
        <a:p>
          <a:endParaRPr lang="en-US"/>
        </a:p>
      </dgm:t>
    </dgm:pt>
    <dgm:pt modelId="{6751906E-D0F1-4646-81F6-840D1C4CF7F4}" type="sibTrans" cxnId="{1AAD4E4A-DAFA-43DE-BB4F-F90670ECE615}">
      <dgm:prSet/>
      <dgm:spPr/>
      <dgm:t>
        <a:bodyPr/>
        <a:lstStyle/>
        <a:p>
          <a:endParaRPr lang="en-US">
            <a:solidFill>
              <a:srgbClr val="008CD1"/>
            </a:solidFill>
          </a:endParaRPr>
        </a:p>
      </dgm:t>
    </dgm:pt>
    <dgm:pt modelId="{C4F5B7CC-DF18-4896-BBDB-1CDDD69A67C0}">
      <dgm:prSet phldrT="[Text]" custT="1"/>
      <dgm:spPr>
        <a:solidFill>
          <a:srgbClr val="008CD1"/>
        </a:solidFill>
      </dgm:spPr>
      <dgm:t>
        <a:bodyPr/>
        <a:lstStyle/>
        <a:p>
          <a:r>
            <a:rPr lang="en-US" sz="1600" dirty="0" smtClean="0">
              <a:latin typeface="Helvetica Neue LT Std 55 Roman"/>
            </a:rPr>
            <a:t>Apply for your incentives</a:t>
          </a:r>
          <a:endParaRPr lang="en-US" sz="1600" dirty="0">
            <a:latin typeface="Helvetica Neue LT Std 55 Roman"/>
          </a:endParaRPr>
        </a:p>
      </dgm:t>
    </dgm:pt>
    <dgm:pt modelId="{E22FB67E-2D50-4761-9540-D4E01418F625}" type="parTrans" cxnId="{9C109ED2-8575-4E5E-90D5-5CF637966789}">
      <dgm:prSet/>
      <dgm:spPr/>
      <dgm:t>
        <a:bodyPr/>
        <a:lstStyle/>
        <a:p>
          <a:endParaRPr lang="en-US"/>
        </a:p>
      </dgm:t>
    </dgm:pt>
    <dgm:pt modelId="{171D1A15-8FB1-4F42-80E3-928EB1132E46}" type="sibTrans" cxnId="{9C109ED2-8575-4E5E-90D5-5CF637966789}">
      <dgm:prSet/>
      <dgm:spPr/>
      <dgm:t>
        <a:bodyPr/>
        <a:lstStyle/>
        <a:p>
          <a:endParaRPr lang="en-US">
            <a:solidFill>
              <a:srgbClr val="008CD1"/>
            </a:solidFill>
          </a:endParaRPr>
        </a:p>
      </dgm:t>
    </dgm:pt>
    <dgm:pt modelId="{289AEC6A-6907-49E0-8A0F-6B9CBB30E3E7}">
      <dgm:prSet phldrT="[Text]" custT="1"/>
      <dgm:spPr>
        <a:solidFill>
          <a:srgbClr val="008CD1"/>
        </a:solidFill>
      </dgm:spPr>
      <dgm:t>
        <a:bodyPr/>
        <a:lstStyle/>
        <a:p>
          <a:r>
            <a:rPr lang="en-US" sz="1600" dirty="0" smtClean="0">
              <a:latin typeface="Helvetica Neue LT Std 55 Roman"/>
            </a:rPr>
            <a:t>Enjoy all the benefits of energy efficiency!</a:t>
          </a:r>
        </a:p>
      </dgm:t>
    </dgm:pt>
    <dgm:pt modelId="{FE31CB77-EFB2-4832-B407-973E072122DE}" type="parTrans" cxnId="{4027F0C7-543A-48BB-8574-E11D8466F1DB}">
      <dgm:prSet/>
      <dgm:spPr/>
      <dgm:t>
        <a:bodyPr/>
        <a:lstStyle/>
        <a:p>
          <a:endParaRPr lang="en-US"/>
        </a:p>
      </dgm:t>
    </dgm:pt>
    <dgm:pt modelId="{AFA08784-6AD3-4061-AF6B-A613BB322924}" type="sibTrans" cxnId="{4027F0C7-543A-48BB-8574-E11D8466F1DB}">
      <dgm:prSet/>
      <dgm:spPr/>
      <dgm:t>
        <a:bodyPr/>
        <a:lstStyle/>
        <a:p>
          <a:endParaRPr lang="en-US"/>
        </a:p>
      </dgm:t>
    </dgm:pt>
    <dgm:pt modelId="{DF4FFE20-F431-4301-A087-4A03B3BB4421}">
      <dgm:prSet custT="1"/>
      <dgm:spPr>
        <a:solidFill>
          <a:srgbClr val="008CD1"/>
        </a:solidFill>
      </dgm:spPr>
      <dgm:t>
        <a:bodyPr/>
        <a:lstStyle/>
        <a:p>
          <a:r>
            <a:rPr lang="en-US" sz="1600" dirty="0" smtClean="0">
              <a:latin typeface="Helvetica Neue LT Std 55 Roman"/>
            </a:rPr>
            <a:t>Choose qualifying equipment and measures</a:t>
          </a:r>
          <a:endParaRPr lang="en-US" sz="1600" dirty="0">
            <a:latin typeface="Helvetica Neue LT Std 55 Roman"/>
          </a:endParaRPr>
        </a:p>
      </dgm:t>
    </dgm:pt>
    <dgm:pt modelId="{C0AF022A-96E6-430D-9DCE-C2433D6A02A6}" type="parTrans" cxnId="{00624159-46C7-4662-8450-1F1F19175E28}">
      <dgm:prSet/>
      <dgm:spPr/>
      <dgm:t>
        <a:bodyPr/>
        <a:lstStyle/>
        <a:p>
          <a:endParaRPr lang="en-US"/>
        </a:p>
      </dgm:t>
    </dgm:pt>
    <dgm:pt modelId="{802566C0-984B-4AE7-B7E2-54D866708C20}" type="sibTrans" cxnId="{00624159-46C7-4662-8450-1F1F19175E28}">
      <dgm:prSet/>
      <dgm:spPr/>
      <dgm:t>
        <a:bodyPr/>
        <a:lstStyle/>
        <a:p>
          <a:endParaRPr lang="en-US">
            <a:solidFill>
              <a:srgbClr val="008CD1"/>
            </a:solidFill>
          </a:endParaRPr>
        </a:p>
      </dgm:t>
    </dgm:pt>
    <dgm:pt modelId="{A1FF69E8-D0D0-43CF-ABD9-571A25F1C8B1}" type="pres">
      <dgm:prSet presAssocID="{3B23C595-3ED3-4148-9C5F-F889B78829CA}" presName="Name0" presStyleCnt="0">
        <dgm:presLayoutVars>
          <dgm:dir/>
          <dgm:resizeHandles val="exact"/>
        </dgm:presLayoutVars>
      </dgm:prSet>
      <dgm:spPr/>
    </dgm:pt>
    <dgm:pt modelId="{9829BB94-C21F-4B94-B9CA-4ED5140C9385}" type="pres">
      <dgm:prSet presAssocID="{BDF17197-A630-4933-8B8A-64E088ECDCF6}" presName="node" presStyleLbl="node1" presStyleIdx="0" presStyleCnt="4" custScaleY="136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5B222-B13A-4204-B072-1C452FA60829}" type="pres">
      <dgm:prSet presAssocID="{6751906E-D0F1-4646-81F6-840D1C4CF7F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C8CDE5-D4F6-4C92-A053-E46BBC61FDD4}" type="pres">
      <dgm:prSet presAssocID="{6751906E-D0F1-4646-81F6-840D1C4CF7F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6BA1407-47CA-47F0-B639-E516C7E2007D}" type="pres">
      <dgm:prSet presAssocID="{DF4FFE20-F431-4301-A087-4A03B3BB4421}" presName="node" presStyleLbl="node1" presStyleIdx="1" presStyleCnt="4" custScaleY="136535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E3830-CBEE-4DDC-886D-36F6C465005C}" type="pres">
      <dgm:prSet presAssocID="{802566C0-984B-4AE7-B7E2-54D866708C2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BC6C255-73CD-45CF-9852-B438E028ED84}" type="pres">
      <dgm:prSet presAssocID="{802566C0-984B-4AE7-B7E2-54D866708C2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D1849B-96EB-48D4-9C2F-4EA05086D405}" type="pres">
      <dgm:prSet presAssocID="{C4F5B7CC-DF18-4896-BBDB-1CDDD69A67C0}" presName="node" presStyleLbl="node1" presStyleIdx="2" presStyleCnt="4" custScaleY="136535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A0B00-2F9D-4E34-A06A-D6D78EDFE027}" type="pres">
      <dgm:prSet presAssocID="{171D1A15-8FB1-4F42-80E3-928EB1132E4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82FA71C-6937-4197-A60F-457C95619F1B}" type="pres">
      <dgm:prSet presAssocID="{171D1A15-8FB1-4F42-80E3-928EB1132E4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200ACEA-8E5C-42BC-A52D-B4490032B2F8}" type="pres">
      <dgm:prSet presAssocID="{289AEC6A-6907-49E0-8A0F-6B9CBB30E3E7}" presName="node" presStyleLbl="node1" presStyleIdx="3" presStyleCnt="4" custScaleY="136535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09ED2-8575-4E5E-90D5-5CF637966789}" srcId="{3B23C595-3ED3-4148-9C5F-F889B78829CA}" destId="{C4F5B7CC-DF18-4896-BBDB-1CDDD69A67C0}" srcOrd="2" destOrd="0" parTransId="{E22FB67E-2D50-4761-9540-D4E01418F625}" sibTransId="{171D1A15-8FB1-4F42-80E3-928EB1132E46}"/>
    <dgm:cxn modelId="{10E2F3B8-DB3B-48A7-8E47-6A8F60065988}" type="presOf" srcId="{802566C0-984B-4AE7-B7E2-54D866708C20}" destId="{ABC6C255-73CD-45CF-9852-B438E028ED84}" srcOrd="1" destOrd="0" presId="urn:microsoft.com/office/officeart/2005/8/layout/process1"/>
    <dgm:cxn modelId="{6B2DC0A0-75CA-4B5E-AEC8-7182B538011D}" type="presOf" srcId="{289AEC6A-6907-49E0-8A0F-6B9CBB30E3E7}" destId="{A200ACEA-8E5C-42BC-A52D-B4490032B2F8}" srcOrd="0" destOrd="0" presId="urn:microsoft.com/office/officeart/2005/8/layout/process1"/>
    <dgm:cxn modelId="{D32D24A5-D9DF-416E-AF32-F3E1B0B01B6A}" type="presOf" srcId="{802566C0-984B-4AE7-B7E2-54D866708C20}" destId="{4EEE3830-CBEE-4DDC-886D-36F6C465005C}" srcOrd="0" destOrd="0" presId="urn:microsoft.com/office/officeart/2005/8/layout/process1"/>
    <dgm:cxn modelId="{00624159-46C7-4662-8450-1F1F19175E28}" srcId="{3B23C595-3ED3-4148-9C5F-F889B78829CA}" destId="{DF4FFE20-F431-4301-A087-4A03B3BB4421}" srcOrd="1" destOrd="0" parTransId="{C0AF022A-96E6-430D-9DCE-C2433D6A02A6}" sibTransId="{802566C0-984B-4AE7-B7E2-54D866708C20}"/>
    <dgm:cxn modelId="{4027F0C7-543A-48BB-8574-E11D8466F1DB}" srcId="{3B23C595-3ED3-4148-9C5F-F889B78829CA}" destId="{289AEC6A-6907-49E0-8A0F-6B9CBB30E3E7}" srcOrd="3" destOrd="0" parTransId="{FE31CB77-EFB2-4832-B407-973E072122DE}" sibTransId="{AFA08784-6AD3-4061-AF6B-A613BB322924}"/>
    <dgm:cxn modelId="{51C651F4-3D70-46DF-BBED-DA8DE851A936}" type="presOf" srcId="{3B23C595-3ED3-4148-9C5F-F889B78829CA}" destId="{A1FF69E8-D0D0-43CF-ABD9-571A25F1C8B1}" srcOrd="0" destOrd="0" presId="urn:microsoft.com/office/officeart/2005/8/layout/process1"/>
    <dgm:cxn modelId="{5FFB8577-A9AE-4A00-821C-D568C869AFB7}" type="presOf" srcId="{6751906E-D0F1-4646-81F6-840D1C4CF7F4}" destId="{52C8CDE5-D4F6-4C92-A053-E46BBC61FDD4}" srcOrd="1" destOrd="0" presId="urn:microsoft.com/office/officeart/2005/8/layout/process1"/>
    <dgm:cxn modelId="{1AAD4E4A-DAFA-43DE-BB4F-F90670ECE615}" srcId="{3B23C595-3ED3-4148-9C5F-F889B78829CA}" destId="{BDF17197-A630-4933-8B8A-64E088ECDCF6}" srcOrd="0" destOrd="0" parTransId="{C1BF6821-95E9-41C1-B62C-F16570E3DD9C}" sibTransId="{6751906E-D0F1-4646-81F6-840D1C4CF7F4}"/>
    <dgm:cxn modelId="{2EE3B73A-F63E-4008-A509-36F98CD950D6}" type="presOf" srcId="{DF4FFE20-F431-4301-A087-4A03B3BB4421}" destId="{96BA1407-47CA-47F0-B639-E516C7E2007D}" srcOrd="0" destOrd="0" presId="urn:microsoft.com/office/officeart/2005/8/layout/process1"/>
    <dgm:cxn modelId="{B6ECB6CF-FAEA-4CFB-BEFE-9B21C96FA17F}" type="presOf" srcId="{171D1A15-8FB1-4F42-80E3-928EB1132E46}" destId="{882FA71C-6937-4197-A60F-457C95619F1B}" srcOrd="1" destOrd="0" presId="urn:microsoft.com/office/officeart/2005/8/layout/process1"/>
    <dgm:cxn modelId="{668999A8-A5ED-49F7-A50C-0967B8FFAD51}" type="presOf" srcId="{C4F5B7CC-DF18-4896-BBDB-1CDDD69A67C0}" destId="{4FD1849B-96EB-48D4-9C2F-4EA05086D405}" srcOrd="0" destOrd="0" presId="urn:microsoft.com/office/officeart/2005/8/layout/process1"/>
    <dgm:cxn modelId="{088ACB4F-08D6-4991-B876-FD74511463E4}" type="presOf" srcId="{BDF17197-A630-4933-8B8A-64E088ECDCF6}" destId="{9829BB94-C21F-4B94-B9CA-4ED5140C9385}" srcOrd="0" destOrd="0" presId="urn:microsoft.com/office/officeart/2005/8/layout/process1"/>
    <dgm:cxn modelId="{D81AEA12-E941-44C4-ADAD-E722E0241B9D}" type="presOf" srcId="{171D1A15-8FB1-4F42-80E3-928EB1132E46}" destId="{AF8A0B00-2F9D-4E34-A06A-D6D78EDFE027}" srcOrd="0" destOrd="0" presId="urn:microsoft.com/office/officeart/2005/8/layout/process1"/>
    <dgm:cxn modelId="{3151F628-D439-4D4A-959F-8057D0DD143F}" type="presOf" srcId="{6751906E-D0F1-4646-81F6-840D1C4CF7F4}" destId="{40E5B222-B13A-4204-B072-1C452FA60829}" srcOrd="0" destOrd="0" presId="urn:microsoft.com/office/officeart/2005/8/layout/process1"/>
    <dgm:cxn modelId="{55046C1E-60A8-4B9C-87C7-6CB501B8168B}" type="presParOf" srcId="{A1FF69E8-D0D0-43CF-ABD9-571A25F1C8B1}" destId="{9829BB94-C21F-4B94-B9CA-4ED5140C9385}" srcOrd="0" destOrd="0" presId="urn:microsoft.com/office/officeart/2005/8/layout/process1"/>
    <dgm:cxn modelId="{C57F94B9-F84E-45EA-96C1-A58EE931E2BA}" type="presParOf" srcId="{A1FF69E8-D0D0-43CF-ABD9-571A25F1C8B1}" destId="{40E5B222-B13A-4204-B072-1C452FA60829}" srcOrd="1" destOrd="0" presId="urn:microsoft.com/office/officeart/2005/8/layout/process1"/>
    <dgm:cxn modelId="{C0E3E5B2-8E3D-471C-8DD2-55EEF54F25B2}" type="presParOf" srcId="{40E5B222-B13A-4204-B072-1C452FA60829}" destId="{52C8CDE5-D4F6-4C92-A053-E46BBC61FDD4}" srcOrd="0" destOrd="0" presId="urn:microsoft.com/office/officeart/2005/8/layout/process1"/>
    <dgm:cxn modelId="{1A3F02FB-E8D2-45C6-B5E7-FD8835E75ED0}" type="presParOf" srcId="{A1FF69E8-D0D0-43CF-ABD9-571A25F1C8B1}" destId="{96BA1407-47CA-47F0-B639-E516C7E2007D}" srcOrd="2" destOrd="0" presId="urn:microsoft.com/office/officeart/2005/8/layout/process1"/>
    <dgm:cxn modelId="{D0B2E29D-A684-426A-9F98-75A3A14179FF}" type="presParOf" srcId="{A1FF69E8-D0D0-43CF-ABD9-571A25F1C8B1}" destId="{4EEE3830-CBEE-4DDC-886D-36F6C465005C}" srcOrd="3" destOrd="0" presId="urn:microsoft.com/office/officeart/2005/8/layout/process1"/>
    <dgm:cxn modelId="{770BB2CF-AB37-4186-9336-B2A53F4C23B9}" type="presParOf" srcId="{4EEE3830-CBEE-4DDC-886D-36F6C465005C}" destId="{ABC6C255-73CD-45CF-9852-B438E028ED84}" srcOrd="0" destOrd="0" presId="urn:microsoft.com/office/officeart/2005/8/layout/process1"/>
    <dgm:cxn modelId="{DA5619CA-9922-441A-89D1-066E5D1E56BC}" type="presParOf" srcId="{A1FF69E8-D0D0-43CF-ABD9-571A25F1C8B1}" destId="{4FD1849B-96EB-48D4-9C2F-4EA05086D405}" srcOrd="4" destOrd="0" presId="urn:microsoft.com/office/officeart/2005/8/layout/process1"/>
    <dgm:cxn modelId="{7A4FCE86-9136-4F1D-8BBB-8547C8F372AF}" type="presParOf" srcId="{A1FF69E8-D0D0-43CF-ABD9-571A25F1C8B1}" destId="{AF8A0B00-2F9D-4E34-A06A-D6D78EDFE027}" srcOrd="5" destOrd="0" presId="urn:microsoft.com/office/officeart/2005/8/layout/process1"/>
    <dgm:cxn modelId="{4F157A37-F352-4F06-A049-53E763290112}" type="presParOf" srcId="{AF8A0B00-2F9D-4E34-A06A-D6D78EDFE027}" destId="{882FA71C-6937-4197-A60F-457C95619F1B}" srcOrd="0" destOrd="0" presId="urn:microsoft.com/office/officeart/2005/8/layout/process1"/>
    <dgm:cxn modelId="{9441D419-D2DF-4951-B761-D89CE5F73FC9}" type="presParOf" srcId="{A1FF69E8-D0D0-43CF-ABD9-571A25F1C8B1}" destId="{A200ACEA-8E5C-42BC-A52D-B4490032B2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3C595-3ED3-4148-9C5F-F889B78829C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BDF17197-A630-4933-8B8A-64E088ECDCF6}">
      <dgm:prSet phldrT="[Text]" custT="1"/>
      <dgm:spPr>
        <a:solidFill>
          <a:srgbClr val="008CD1"/>
        </a:solidFill>
      </dgm:spPr>
      <dgm:t>
        <a:bodyPr/>
        <a:lstStyle/>
        <a:p>
          <a:r>
            <a:rPr lang="en-US" sz="1600" dirty="0" smtClean="0">
              <a:latin typeface="Helvetica Neue LT Std 55 Roman"/>
            </a:rPr>
            <a:t>Request free energy assessment</a:t>
          </a:r>
          <a:endParaRPr lang="en-US" sz="1600" dirty="0">
            <a:latin typeface="Helvetica Neue LT Std 55 Roman"/>
          </a:endParaRPr>
        </a:p>
      </dgm:t>
    </dgm:pt>
    <dgm:pt modelId="{C1BF6821-95E9-41C1-B62C-F16570E3DD9C}" type="parTrans" cxnId="{1AAD4E4A-DAFA-43DE-BB4F-F90670ECE615}">
      <dgm:prSet/>
      <dgm:spPr/>
      <dgm:t>
        <a:bodyPr/>
        <a:lstStyle/>
        <a:p>
          <a:endParaRPr lang="en-US"/>
        </a:p>
      </dgm:t>
    </dgm:pt>
    <dgm:pt modelId="{6751906E-D0F1-4646-81F6-840D1C4CF7F4}" type="sibTrans" cxnId="{1AAD4E4A-DAFA-43DE-BB4F-F90670ECE615}">
      <dgm:prSet/>
      <dgm:spPr>
        <a:solidFill>
          <a:srgbClr val="008CD1"/>
        </a:solidFill>
      </dgm:spPr>
      <dgm:t>
        <a:bodyPr/>
        <a:lstStyle/>
        <a:p>
          <a:endParaRPr lang="en-US"/>
        </a:p>
      </dgm:t>
    </dgm:pt>
    <dgm:pt modelId="{C4F5B7CC-DF18-4896-BBDB-1CDDD69A67C0}">
      <dgm:prSet phldrT="[Text]" custT="1"/>
      <dgm:spPr>
        <a:solidFill>
          <a:srgbClr val="008CD1"/>
        </a:solidFill>
      </dgm:spPr>
      <dgm:t>
        <a:bodyPr/>
        <a:lstStyle/>
        <a:p>
          <a:r>
            <a:rPr lang="en-US" sz="1600" dirty="0" smtClean="0">
              <a:latin typeface="Helvetica Neue LT Std 55 Roman"/>
            </a:rPr>
            <a:t>Get rewarded with incentives on qualified projects</a:t>
          </a:r>
          <a:endParaRPr lang="en-US" sz="1600" u="sng" dirty="0">
            <a:solidFill>
              <a:srgbClr val="0000FF"/>
            </a:solidFill>
            <a:latin typeface="Helvetica Neue LT Std 55 Roman"/>
          </a:endParaRPr>
        </a:p>
      </dgm:t>
    </dgm:pt>
    <dgm:pt modelId="{E22FB67E-2D50-4761-9540-D4E01418F625}" type="parTrans" cxnId="{9C109ED2-8575-4E5E-90D5-5CF637966789}">
      <dgm:prSet/>
      <dgm:spPr/>
      <dgm:t>
        <a:bodyPr/>
        <a:lstStyle/>
        <a:p>
          <a:endParaRPr lang="en-US"/>
        </a:p>
      </dgm:t>
    </dgm:pt>
    <dgm:pt modelId="{171D1A15-8FB1-4F42-80E3-928EB1132E46}" type="sibTrans" cxnId="{9C109ED2-8575-4E5E-90D5-5CF637966789}">
      <dgm:prSet/>
      <dgm:spPr>
        <a:solidFill>
          <a:srgbClr val="008CD1"/>
        </a:solidFill>
      </dgm:spPr>
      <dgm:t>
        <a:bodyPr/>
        <a:lstStyle/>
        <a:p>
          <a:endParaRPr lang="en-US"/>
        </a:p>
      </dgm:t>
    </dgm:pt>
    <dgm:pt modelId="{289AEC6A-6907-49E0-8A0F-6B9CBB30E3E7}">
      <dgm:prSet phldrT="[Text]" custT="1"/>
      <dgm:spPr>
        <a:solidFill>
          <a:srgbClr val="008CD1"/>
        </a:solidFill>
      </dgm:spPr>
      <dgm:t>
        <a:bodyPr/>
        <a:lstStyle/>
        <a:p>
          <a:r>
            <a:rPr lang="en-US" sz="1600" dirty="0" smtClean="0">
              <a:latin typeface="Helvetica Neue LT Std 55 Roman"/>
            </a:rPr>
            <a:t>Enjoy all the benefits of energy efficiency!</a:t>
          </a:r>
        </a:p>
      </dgm:t>
    </dgm:pt>
    <dgm:pt modelId="{FE31CB77-EFB2-4832-B407-973E072122DE}" type="parTrans" cxnId="{4027F0C7-543A-48BB-8574-E11D8466F1DB}">
      <dgm:prSet/>
      <dgm:spPr/>
      <dgm:t>
        <a:bodyPr/>
        <a:lstStyle/>
        <a:p>
          <a:endParaRPr lang="en-US"/>
        </a:p>
      </dgm:t>
    </dgm:pt>
    <dgm:pt modelId="{AFA08784-6AD3-4061-AF6B-A613BB322924}" type="sibTrans" cxnId="{4027F0C7-543A-48BB-8574-E11D8466F1DB}">
      <dgm:prSet/>
      <dgm:spPr/>
      <dgm:t>
        <a:bodyPr/>
        <a:lstStyle/>
        <a:p>
          <a:endParaRPr lang="en-US"/>
        </a:p>
      </dgm:t>
    </dgm:pt>
    <dgm:pt modelId="{DF4FFE20-F431-4301-A087-4A03B3BB4421}">
      <dgm:prSet custT="1"/>
      <dgm:spPr>
        <a:solidFill>
          <a:srgbClr val="008CD1"/>
        </a:solidFill>
      </dgm:spPr>
      <dgm:t>
        <a:bodyPr/>
        <a:lstStyle/>
        <a:p>
          <a:r>
            <a:rPr lang="en-US" sz="1600" dirty="0" smtClean="0">
              <a:latin typeface="Helvetica Neue LT Std 55 Roman"/>
            </a:rPr>
            <a:t>Receive in-unit product installation</a:t>
          </a:r>
          <a:endParaRPr lang="en-US" sz="1600" dirty="0">
            <a:latin typeface="Helvetica Neue LT Std 55 Roman"/>
          </a:endParaRPr>
        </a:p>
      </dgm:t>
    </dgm:pt>
    <dgm:pt modelId="{C0AF022A-96E6-430D-9DCE-C2433D6A02A6}" type="parTrans" cxnId="{00624159-46C7-4662-8450-1F1F19175E28}">
      <dgm:prSet/>
      <dgm:spPr/>
      <dgm:t>
        <a:bodyPr/>
        <a:lstStyle/>
        <a:p>
          <a:endParaRPr lang="en-US"/>
        </a:p>
      </dgm:t>
    </dgm:pt>
    <dgm:pt modelId="{802566C0-984B-4AE7-B7E2-54D866708C20}" type="sibTrans" cxnId="{00624159-46C7-4662-8450-1F1F19175E28}">
      <dgm:prSet/>
      <dgm:spPr>
        <a:solidFill>
          <a:srgbClr val="008CD1"/>
        </a:solidFill>
      </dgm:spPr>
      <dgm:t>
        <a:bodyPr/>
        <a:lstStyle/>
        <a:p>
          <a:endParaRPr lang="en-US"/>
        </a:p>
      </dgm:t>
    </dgm:pt>
    <dgm:pt modelId="{A1FF69E8-D0D0-43CF-ABD9-571A25F1C8B1}" type="pres">
      <dgm:prSet presAssocID="{3B23C595-3ED3-4148-9C5F-F889B78829CA}" presName="Name0" presStyleCnt="0">
        <dgm:presLayoutVars>
          <dgm:dir/>
          <dgm:resizeHandles val="exact"/>
        </dgm:presLayoutVars>
      </dgm:prSet>
      <dgm:spPr/>
    </dgm:pt>
    <dgm:pt modelId="{9829BB94-C21F-4B94-B9CA-4ED5140C9385}" type="pres">
      <dgm:prSet presAssocID="{BDF17197-A630-4933-8B8A-64E088ECDCF6}" presName="node" presStyleLbl="node1" presStyleIdx="0" presStyleCnt="4" custScaleY="93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5B222-B13A-4204-B072-1C452FA60829}" type="pres">
      <dgm:prSet presAssocID="{6751906E-D0F1-4646-81F6-840D1C4CF7F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C8CDE5-D4F6-4C92-A053-E46BBC61FDD4}" type="pres">
      <dgm:prSet presAssocID="{6751906E-D0F1-4646-81F6-840D1C4CF7F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6BA1407-47CA-47F0-B639-E516C7E2007D}" type="pres">
      <dgm:prSet presAssocID="{DF4FFE20-F431-4301-A087-4A03B3BB4421}" presName="node" presStyleLbl="node1" presStyleIdx="1" presStyleCnt="4" custScaleY="93459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E3830-CBEE-4DDC-886D-36F6C465005C}" type="pres">
      <dgm:prSet presAssocID="{802566C0-984B-4AE7-B7E2-54D866708C2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BC6C255-73CD-45CF-9852-B438E028ED84}" type="pres">
      <dgm:prSet presAssocID="{802566C0-984B-4AE7-B7E2-54D866708C2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D1849B-96EB-48D4-9C2F-4EA05086D405}" type="pres">
      <dgm:prSet presAssocID="{C4F5B7CC-DF18-4896-BBDB-1CDDD69A67C0}" presName="node" presStyleLbl="node1" presStyleIdx="2" presStyleCnt="4" custScaleY="93459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A0B00-2F9D-4E34-A06A-D6D78EDFE027}" type="pres">
      <dgm:prSet presAssocID="{171D1A15-8FB1-4F42-80E3-928EB1132E4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82FA71C-6937-4197-A60F-457C95619F1B}" type="pres">
      <dgm:prSet presAssocID="{171D1A15-8FB1-4F42-80E3-928EB1132E4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200ACEA-8E5C-42BC-A52D-B4490032B2F8}" type="pres">
      <dgm:prSet presAssocID="{289AEC6A-6907-49E0-8A0F-6B9CBB30E3E7}" presName="node" presStyleLbl="node1" presStyleIdx="3" presStyleCnt="4" custScaleY="93459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09ED2-8575-4E5E-90D5-5CF637966789}" srcId="{3B23C595-3ED3-4148-9C5F-F889B78829CA}" destId="{C4F5B7CC-DF18-4896-BBDB-1CDDD69A67C0}" srcOrd="2" destOrd="0" parTransId="{E22FB67E-2D50-4761-9540-D4E01418F625}" sibTransId="{171D1A15-8FB1-4F42-80E3-928EB1132E46}"/>
    <dgm:cxn modelId="{EE489B26-BD6A-489E-8D4E-C1A1CE8026FC}" type="presOf" srcId="{C4F5B7CC-DF18-4896-BBDB-1CDDD69A67C0}" destId="{4FD1849B-96EB-48D4-9C2F-4EA05086D405}" srcOrd="0" destOrd="0" presId="urn:microsoft.com/office/officeart/2005/8/layout/process1"/>
    <dgm:cxn modelId="{00624159-46C7-4662-8450-1F1F19175E28}" srcId="{3B23C595-3ED3-4148-9C5F-F889B78829CA}" destId="{DF4FFE20-F431-4301-A087-4A03B3BB4421}" srcOrd="1" destOrd="0" parTransId="{C0AF022A-96E6-430D-9DCE-C2433D6A02A6}" sibTransId="{802566C0-984B-4AE7-B7E2-54D866708C20}"/>
    <dgm:cxn modelId="{4027F0C7-543A-48BB-8574-E11D8466F1DB}" srcId="{3B23C595-3ED3-4148-9C5F-F889B78829CA}" destId="{289AEC6A-6907-49E0-8A0F-6B9CBB30E3E7}" srcOrd="3" destOrd="0" parTransId="{FE31CB77-EFB2-4832-B407-973E072122DE}" sibTransId="{AFA08784-6AD3-4061-AF6B-A613BB322924}"/>
    <dgm:cxn modelId="{A911873C-7B41-4D7A-AA48-55979A7E5910}" type="presOf" srcId="{171D1A15-8FB1-4F42-80E3-928EB1132E46}" destId="{882FA71C-6937-4197-A60F-457C95619F1B}" srcOrd="1" destOrd="0" presId="urn:microsoft.com/office/officeart/2005/8/layout/process1"/>
    <dgm:cxn modelId="{A7D36BCB-315F-4EED-841B-8BE7F41F84DB}" type="presOf" srcId="{DF4FFE20-F431-4301-A087-4A03B3BB4421}" destId="{96BA1407-47CA-47F0-B639-E516C7E2007D}" srcOrd="0" destOrd="0" presId="urn:microsoft.com/office/officeart/2005/8/layout/process1"/>
    <dgm:cxn modelId="{95E2AFDE-2243-40F2-958E-D9F2A2C6C848}" type="presOf" srcId="{6751906E-D0F1-4646-81F6-840D1C4CF7F4}" destId="{52C8CDE5-D4F6-4C92-A053-E46BBC61FDD4}" srcOrd="1" destOrd="0" presId="urn:microsoft.com/office/officeart/2005/8/layout/process1"/>
    <dgm:cxn modelId="{1AAD4E4A-DAFA-43DE-BB4F-F90670ECE615}" srcId="{3B23C595-3ED3-4148-9C5F-F889B78829CA}" destId="{BDF17197-A630-4933-8B8A-64E088ECDCF6}" srcOrd="0" destOrd="0" parTransId="{C1BF6821-95E9-41C1-B62C-F16570E3DD9C}" sibTransId="{6751906E-D0F1-4646-81F6-840D1C4CF7F4}"/>
    <dgm:cxn modelId="{FDED1CF5-78FF-49BB-8127-AD5B179FA537}" type="presOf" srcId="{802566C0-984B-4AE7-B7E2-54D866708C20}" destId="{ABC6C255-73CD-45CF-9852-B438E028ED84}" srcOrd="1" destOrd="0" presId="urn:microsoft.com/office/officeart/2005/8/layout/process1"/>
    <dgm:cxn modelId="{8FD16DA3-A895-4EF3-A313-A64C80CB54B4}" type="presOf" srcId="{BDF17197-A630-4933-8B8A-64E088ECDCF6}" destId="{9829BB94-C21F-4B94-B9CA-4ED5140C9385}" srcOrd="0" destOrd="0" presId="urn:microsoft.com/office/officeart/2005/8/layout/process1"/>
    <dgm:cxn modelId="{B22E0BFF-899C-43C8-87AD-6B871694F8E8}" type="presOf" srcId="{3B23C595-3ED3-4148-9C5F-F889B78829CA}" destId="{A1FF69E8-D0D0-43CF-ABD9-571A25F1C8B1}" srcOrd="0" destOrd="0" presId="urn:microsoft.com/office/officeart/2005/8/layout/process1"/>
    <dgm:cxn modelId="{6CD1A3A7-252B-4AAC-B5FF-F80491068E0F}" type="presOf" srcId="{289AEC6A-6907-49E0-8A0F-6B9CBB30E3E7}" destId="{A200ACEA-8E5C-42BC-A52D-B4490032B2F8}" srcOrd="0" destOrd="0" presId="urn:microsoft.com/office/officeart/2005/8/layout/process1"/>
    <dgm:cxn modelId="{53AC9329-7E50-4B9C-BF3D-756C1C1417B5}" type="presOf" srcId="{171D1A15-8FB1-4F42-80E3-928EB1132E46}" destId="{AF8A0B00-2F9D-4E34-A06A-D6D78EDFE027}" srcOrd="0" destOrd="0" presId="urn:microsoft.com/office/officeart/2005/8/layout/process1"/>
    <dgm:cxn modelId="{64A02898-3999-438B-B5BC-C0E87429DD47}" type="presOf" srcId="{802566C0-984B-4AE7-B7E2-54D866708C20}" destId="{4EEE3830-CBEE-4DDC-886D-36F6C465005C}" srcOrd="0" destOrd="0" presId="urn:microsoft.com/office/officeart/2005/8/layout/process1"/>
    <dgm:cxn modelId="{C2B4EF93-9234-4366-834C-77BFE7864465}" type="presOf" srcId="{6751906E-D0F1-4646-81F6-840D1C4CF7F4}" destId="{40E5B222-B13A-4204-B072-1C452FA60829}" srcOrd="0" destOrd="0" presId="urn:microsoft.com/office/officeart/2005/8/layout/process1"/>
    <dgm:cxn modelId="{01EAB114-5D18-4C8D-91E4-D1E9971D16A9}" type="presParOf" srcId="{A1FF69E8-D0D0-43CF-ABD9-571A25F1C8B1}" destId="{9829BB94-C21F-4B94-B9CA-4ED5140C9385}" srcOrd="0" destOrd="0" presId="urn:microsoft.com/office/officeart/2005/8/layout/process1"/>
    <dgm:cxn modelId="{FF831257-6DAD-48E2-9930-94CB8490F497}" type="presParOf" srcId="{A1FF69E8-D0D0-43CF-ABD9-571A25F1C8B1}" destId="{40E5B222-B13A-4204-B072-1C452FA60829}" srcOrd="1" destOrd="0" presId="urn:microsoft.com/office/officeart/2005/8/layout/process1"/>
    <dgm:cxn modelId="{725156BF-C32E-418F-B028-8C3A5D427323}" type="presParOf" srcId="{40E5B222-B13A-4204-B072-1C452FA60829}" destId="{52C8CDE5-D4F6-4C92-A053-E46BBC61FDD4}" srcOrd="0" destOrd="0" presId="urn:microsoft.com/office/officeart/2005/8/layout/process1"/>
    <dgm:cxn modelId="{B707BD75-1FF2-4F49-AA7D-A84AE7A3FDE9}" type="presParOf" srcId="{A1FF69E8-D0D0-43CF-ABD9-571A25F1C8B1}" destId="{96BA1407-47CA-47F0-B639-E516C7E2007D}" srcOrd="2" destOrd="0" presId="urn:microsoft.com/office/officeart/2005/8/layout/process1"/>
    <dgm:cxn modelId="{ED43CCE8-5178-498D-A03C-30EE3A48A1FD}" type="presParOf" srcId="{A1FF69E8-D0D0-43CF-ABD9-571A25F1C8B1}" destId="{4EEE3830-CBEE-4DDC-886D-36F6C465005C}" srcOrd="3" destOrd="0" presId="urn:microsoft.com/office/officeart/2005/8/layout/process1"/>
    <dgm:cxn modelId="{8DBBF12D-A40C-4B1F-BD7F-CACC99676239}" type="presParOf" srcId="{4EEE3830-CBEE-4DDC-886D-36F6C465005C}" destId="{ABC6C255-73CD-45CF-9852-B438E028ED84}" srcOrd="0" destOrd="0" presId="urn:microsoft.com/office/officeart/2005/8/layout/process1"/>
    <dgm:cxn modelId="{F3408ECC-EDD4-4044-971F-59773F2C0341}" type="presParOf" srcId="{A1FF69E8-D0D0-43CF-ABD9-571A25F1C8B1}" destId="{4FD1849B-96EB-48D4-9C2F-4EA05086D405}" srcOrd="4" destOrd="0" presId="urn:microsoft.com/office/officeart/2005/8/layout/process1"/>
    <dgm:cxn modelId="{2CE9AAD1-670C-4DC8-9DD7-8485220E56A6}" type="presParOf" srcId="{A1FF69E8-D0D0-43CF-ABD9-571A25F1C8B1}" destId="{AF8A0B00-2F9D-4E34-A06A-D6D78EDFE027}" srcOrd="5" destOrd="0" presId="urn:microsoft.com/office/officeart/2005/8/layout/process1"/>
    <dgm:cxn modelId="{E1634DEF-D414-4254-8156-BDCC46DD3E39}" type="presParOf" srcId="{AF8A0B00-2F9D-4E34-A06A-D6D78EDFE027}" destId="{882FA71C-6937-4197-A60F-457C95619F1B}" srcOrd="0" destOrd="0" presId="urn:microsoft.com/office/officeart/2005/8/layout/process1"/>
    <dgm:cxn modelId="{8C64FD09-5466-4694-93CC-7F3BD83D1B3D}" type="presParOf" srcId="{A1FF69E8-D0D0-43CF-ABD9-571A25F1C8B1}" destId="{A200ACEA-8E5C-42BC-A52D-B4490032B2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3C595-3ED3-4148-9C5F-F889B78829C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BDF17197-A630-4933-8B8A-64E088ECDCF6}">
      <dgm:prSet phldrT="[Text]" custT="1"/>
      <dgm:spPr>
        <a:solidFill>
          <a:srgbClr val="008CD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>
              <a:latin typeface="Helvetica Neue LT Std 55 Roman"/>
            </a:rPr>
            <a:t>Schedule your free comprehensive on-site energy analysis</a:t>
          </a:r>
          <a:endParaRPr lang="en-US" sz="1600" dirty="0">
            <a:latin typeface="Helvetica Neue LT Std 55 Roman"/>
          </a:endParaRPr>
        </a:p>
      </dgm:t>
    </dgm:pt>
    <dgm:pt modelId="{C1BF6821-95E9-41C1-B62C-F16570E3DD9C}" type="parTrans" cxnId="{1AAD4E4A-DAFA-43DE-BB4F-F90670ECE615}">
      <dgm:prSet/>
      <dgm:spPr/>
      <dgm:t>
        <a:bodyPr/>
        <a:lstStyle/>
        <a:p>
          <a:endParaRPr lang="en-US"/>
        </a:p>
      </dgm:t>
    </dgm:pt>
    <dgm:pt modelId="{6751906E-D0F1-4646-81F6-840D1C4CF7F4}" type="sibTrans" cxnId="{1AAD4E4A-DAFA-43DE-BB4F-F90670ECE615}">
      <dgm:prSet/>
      <dgm:spPr>
        <a:solidFill>
          <a:srgbClr val="008CD1"/>
        </a:solidFill>
      </dgm:spPr>
      <dgm:t>
        <a:bodyPr/>
        <a:lstStyle/>
        <a:p>
          <a:endParaRPr lang="en-US"/>
        </a:p>
      </dgm:t>
    </dgm:pt>
    <dgm:pt modelId="{C4F5B7CC-DF18-4896-BBDB-1CDDD69A67C0}">
      <dgm:prSet phldrT="[Text]" custT="1"/>
      <dgm:spPr>
        <a:solidFill>
          <a:srgbClr val="008CD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>
              <a:latin typeface="Helvetica Neue LT Std 55 Roman"/>
            </a:rPr>
            <a:t>Receive incentives on qualified projects and direct install</a:t>
          </a:r>
          <a:endParaRPr lang="en-US" sz="1600" dirty="0">
            <a:latin typeface="Helvetica Neue LT Std 55 Roman"/>
          </a:endParaRPr>
        </a:p>
      </dgm:t>
    </dgm:pt>
    <dgm:pt modelId="{E22FB67E-2D50-4761-9540-D4E01418F625}" type="parTrans" cxnId="{9C109ED2-8575-4E5E-90D5-5CF637966789}">
      <dgm:prSet/>
      <dgm:spPr/>
      <dgm:t>
        <a:bodyPr/>
        <a:lstStyle/>
        <a:p>
          <a:endParaRPr lang="en-US"/>
        </a:p>
      </dgm:t>
    </dgm:pt>
    <dgm:pt modelId="{171D1A15-8FB1-4F42-80E3-928EB1132E46}" type="sibTrans" cxnId="{9C109ED2-8575-4E5E-90D5-5CF637966789}">
      <dgm:prSet/>
      <dgm:spPr>
        <a:solidFill>
          <a:srgbClr val="008CD1"/>
        </a:solidFill>
      </dgm:spPr>
      <dgm:t>
        <a:bodyPr/>
        <a:lstStyle/>
        <a:p>
          <a:endParaRPr lang="en-US"/>
        </a:p>
      </dgm:t>
    </dgm:pt>
    <dgm:pt modelId="{289AEC6A-6907-49E0-8A0F-6B9CBB30E3E7}">
      <dgm:prSet phldrT="[Text]" custT="1"/>
      <dgm:spPr>
        <a:solidFill>
          <a:srgbClr val="008CD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>
              <a:latin typeface="Helvetica Neue LT Std 55 Roman"/>
            </a:rPr>
            <a:t>Enjoy all the benefits of energy efficiency</a:t>
          </a:r>
        </a:p>
      </dgm:t>
    </dgm:pt>
    <dgm:pt modelId="{FE31CB77-EFB2-4832-B407-973E072122DE}" type="parTrans" cxnId="{4027F0C7-543A-48BB-8574-E11D8466F1DB}">
      <dgm:prSet/>
      <dgm:spPr/>
      <dgm:t>
        <a:bodyPr/>
        <a:lstStyle/>
        <a:p>
          <a:endParaRPr lang="en-US"/>
        </a:p>
      </dgm:t>
    </dgm:pt>
    <dgm:pt modelId="{AFA08784-6AD3-4061-AF6B-A613BB322924}" type="sibTrans" cxnId="{4027F0C7-543A-48BB-8574-E11D8466F1DB}">
      <dgm:prSet/>
      <dgm:spPr/>
      <dgm:t>
        <a:bodyPr/>
        <a:lstStyle/>
        <a:p>
          <a:endParaRPr lang="en-US"/>
        </a:p>
      </dgm:t>
    </dgm:pt>
    <dgm:pt modelId="{DF4FFE20-F431-4301-A087-4A03B3BB4421}">
      <dgm:prSet custT="1"/>
      <dgm:spPr>
        <a:solidFill>
          <a:srgbClr val="008CD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>
              <a:latin typeface="Helvetica Neue LT Std 55 Roman"/>
            </a:rPr>
            <a:t>Get your free energy analysis report and project proposal</a:t>
          </a:r>
          <a:endParaRPr lang="en-US" sz="1600" dirty="0">
            <a:latin typeface="Helvetica Neue LT Std 55 Roman"/>
          </a:endParaRPr>
        </a:p>
      </dgm:t>
    </dgm:pt>
    <dgm:pt modelId="{C0AF022A-96E6-430D-9DCE-C2433D6A02A6}" type="parTrans" cxnId="{00624159-46C7-4662-8450-1F1F19175E28}">
      <dgm:prSet/>
      <dgm:spPr/>
      <dgm:t>
        <a:bodyPr/>
        <a:lstStyle/>
        <a:p>
          <a:endParaRPr lang="en-US"/>
        </a:p>
      </dgm:t>
    </dgm:pt>
    <dgm:pt modelId="{802566C0-984B-4AE7-B7E2-54D866708C20}" type="sibTrans" cxnId="{00624159-46C7-4662-8450-1F1F19175E28}">
      <dgm:prSet/>
      <dgm:spPr>
        <a:solidFill>
          <a:srgbClr val="008CD1"/>
        </a:solidFill>
      </dgm:spPr>
      <dgm:t>
        <a:bodyPr/>
        <a:lstStyle/>
        <a:p>
          <a:endParaRPr lang="en-US"/>
        </a:p>
      </dgm:t>
    </dgm:pt>
    <dgm:pt modelId="{A1FF69E8-D0D0-43CF-ABD9-571A25F1C8B1}" type="pres">
      <dgm:prSet presAssocID="{3B23C595-3ED3-4148-9C5F-F889B78829CA}" presName="Name0" presStyleCnt="0">
        <dgm:presLayoutVars>
          <dgm:dir/>
          <dgm:resizeHandles val="exact"/>
        </dgm:presLayoutVars>
      </dgm:prSet>
      <dgm:spPr/>
    </dgm:pt>
    <dgm:pt modelId="{9829BB94-C21F-4B94-B9CA-4ED5140C9385}" type="pres">
      <dgm:prSet presAssocID="{BDF17197-A630-4933-8B8A-64E088ECDCF6}" presName="node" presStyleLbl="node1" presStyleIdx="0" presStyleCnt="4" custScaleX="99917" custScaleY="109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5B222-B13A-4204-B072-1C452FA60829}" type="pres">
      <dgm:prSet presAssocID="{6751906E-D0F1-4646-81F6-840D1C4CF7F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C8CDE5-D4F6-4C92-A053-E46BBC61FDD4}" type="pres">
      <dgm:prSet presAssocID="{6751906E-D0F1-4646-81F6-840D1C4CF7F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6BA1407-47CA-47F0-B639-E516C7E2007D}" type="pres">
      <dgm:prSet presAssocID="{DF4FFE20-F431-4301-A087-4A03B3BB4421}" presName="node" presStyleLbl="node1" presStyleIdx="1" presStyleCnt="4" custScaleX="99917" custScaleY="98070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E3830-CBEE-4DDC-886D-36F6C465005C}" type="pres">
      <dgm:prSet presAssocID="{802566C0-984B-4AE7-B7E2-54D866708C2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BC6C255-73CD-45CF-9852-B438E028ED84}" type="pres">
      <dgm:prSet presAssocID="{802566C0-984B-4AE7-B7E2-54D866708C2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D1849B-96EB-48D4-9C2F-4EA05086D405}" type="pres">
      <dgm:prSet presAssocID="{C4F5B7CC-DF18-4896-BBDB-1CDDD69A67C0}" presName="node" presStyleLbl="node1" presStyleIdx="2" presStyleCnt="4" custScaleX="99917" custScaleY="98070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A0B00-2F9D-4E34-A06A-D6D78EDFE027}" type="pres">
      <dgm:prSet presAssocID="{171D1A15-8FB1-4F42-80E3-928EB1132E4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82FA71C-6937-4197-A60F-457C95619F1B}" type="pres">
      <dgm:prSet presAssocID="{171D1A15-8FB1-4F42-80E3-928EB1132E4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200ACEA-8E5C-42BC-A52D-B4490032B2F8}" type="pres">
      <dgm:prSet presAssocID="{289AEC6A-6907-49E0-8A0F-6B9CBB30E3E7}" presName="node" presStyleLbl="node1" presStyleIdx="3" presStyleCnt="4" custScaleX="99917" custScaleY="98070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09ED2-8575-4E5E-90D5-5CF637966789}" srcId="{3B23C595-3ED3-4148-9C5F-F889B78829CA}" destId="{C4F5B7CC-DF18-4896-BBDB-1CDDD69A67C0}" srcOrd="2" destOrd="0" parTransId="{E22FB67E-2D50-4761-9540-D4E01418F625}" sibTransId="{171D1A15-8FB1-4F42-80E3-928EB1132E46}"/>
    <dgm:cxn modelId="{8A0E73CF-A986-4316-9062-A62420E6C40D}" type="presOf" srcId="{171D1A15-8FB1-4F42-80E3-928EB1132E46}" destId="{AF8A0B00-2F9D-4E34-A06A-D6D78EDFE027}" srcOrd="0" destOrd="0" presId="urn:microsoft.com/office/officeart/2005/8/layout/process1"/>
    <dgm:cxn modelId="{00624159-46C7-4662-8450-1F1F19175E28}" srcId="{3B23C595-3ED3-4148-9C5F-F889B78829CA}" destId="{DF4FFE20-F431-4301-A087-4A03B3BB4421}" srcOrd="1" destOrd="0" parTransId="{C0AF022A-96E6-430D-9DCE-C2433D6A02A6}" sibTransId="{802566C0-984B-4AE7-B7E2-54D866708C20}"/>
    <dgm:cxn modelId="{4027F0C7-543A-48BB-8574-E11D8466F1DB}" srcId="{3B23C595-3ED3-4148-9C5F-F889B78829CA}" destId="{289AEC6A-6907-49E0-8A0F-6B9CBB30E3E7}" srcOrd="3" destOrd="0" parTransId="{FE31CB77-EFB2-4832-B407-973E072122DE}" sibTransId="{AFA08784-6AD3-4061-AF6B-A613BB322924}"/>
    <dgm:cxn modelId="{53D4694F-B4EA-4CC5-BE91-F1193E646FEF}" type="presOf" srcId="{6751906E-D0F1-4646-81F6-840D1C4CF7F4}" destId="{52C8CDE5-D4F6-4C92-A053-E46BBC61FDD4}" srcOrd="1" destOrd="0" presId="urn:microsoft.com/office/officeart/2005/8/layout/process1"/>
    <dgm:cxn modelId="{92810ED9-CEAB-4223-8F5E-E0CF4976FE53}" type="presOf" srcId="{802566C0-984B-4AE7-B7E2-54D866708C20}" destId="{4EEE3830-CBEE-4DDC-886D-36F6C465005C}" srcOrd="0" destOrd="0" presId="urn:microsoft.com/office/officeart/2005/8/layout/process1"/>
    <dgm:cxn modelId="{1AAD4E4A-DAFA-43DE-BB4F-F90670ECE615}" srcId="{3B23C595-3ED3-4148-9C5F-F889B78829CA}" destId="{BDF17197-A630-4933-8B8A-64E088ECDCF6}" srcOrd="0" destOrd="0" parTransId="{C1BF6821-95E9-41C1-B62C-F16570E3DD9C}" sibTransId="{6751906E-D0F1-4646-81F6-840D1C4CF7F4}"/>
    <dgm:cxn modelId="{C9A455EE-A6CB-4C24-A776-1EADF27CE63C}" type="presOf" srcId="{289AEC6A-6907-49E0-8A0F-6B9CBB30E3E7}" destId="{A200ACEA-8E5C-42BC-A52D-B4490032B2F8}" srcOrd="0" destOrd="0" presId="urn:microsoft.com/office/officeart/2005/8/layout/process1"/>
    <dgm:cxn modelId="{880E2BC1-CCFE-411E-9F86-64E42F4626EA}" type="presOf" srcId="{6751906E-D0F1-4646-81F6-840D1C4CF7F4}" destId="{40E5B222-B13A-4204-B072-1C452FA60829}" srcOrd="0" destOrd="0" presId="urn:microsoft.com/office/officeart/2005/8/layout/process1"/>
    <dgm:cxn modelId="{CA0F495A-2DB5-4359-860C-697C25B5F8C5}" type="presOf" srcId="{C4F5B7CC-DF18-4896-BBDB-1CDDD69A67C0}" destId="{4FD1849B-96EB-48D4-9C2F-4EA05086D405}" srcOrd="0" destOrd="0" presId="urn:microsoft.com/office/officeart/2005/8/layout/process1"/>
    <dgm:cxn modelId="{753814B4-0BCA-465E-8D8B-4B6B4783CF88}" type="presOf" srcId="{802566C0-984B-4AE7-B7E2-54D866708C20}" destId="{ABC6C255-73CD-45CF-9852-B438E028ED84}" srcOrd="1" destOrd="0" presId="urn:microsoft.com/office/officeart/2005/8/layout/process1"/>
    <dgm:cxn modelId="{D7B0DEC9-FA61-47F5-AE8D-848E1BCEE21F}" type="presOf" srcId="{3B23C595-3ED3-4148-9C5F-F889B78829CA}" destId="{A1FF69E8-D0D0-43CF-ABD9-571A25F1C8B1}" srcOrd="0" destOrd="0" presId="urn:microsoft.com/office/officeart/2005/8/layout/process1"/>
    <dgm:cxn modelId="{FAB3411B-7EBD-4D8A-962D-F46BCD59FFD1}" type="presOf" srcId="{171D1A15-8FB1-4F42-80E3-928EB1132E46}" destId="{882FA71C-6937-4197-A60F-457C95619F1B}" srcOrd="1" destOrd="0" presId="urn:microsoft.com/office/officeart/2005/8/layout/process1"/>
    <dgm:cxn modelId="{5EDF7021-F7FF-47C8-BD77-9A385E501B01}" type="presOf" srcId="{DF4FFE20-F431-4301-A087-4A03B3BB4421}" destId="{96BA1407-47CA-47F0-B639-E516C7E2007D}" srcOrd="0" destOrd="0" presId="urn:microsoft.com/office/officeart/2005/8/layout/process1"/>
    <dgm:cxn modelId="{EB006A15-9674-4DE2-BF78-AEC361D62B97}" type="presOf" srcId="{BDF17197-A630-4933-8B8A-64E088ECDCF6}" destId="{9829BB94-C21F-4B94-B9CA-4ED5140C9385}" srcOrd="0" destOrd="0" presId="urn:microsoft.com/office/officeart/2005/8/layout/process1"/>
    <dgm:cxn modelId="{F4FDC26E-8B6A-4A32-897D-7669E24CF187}" type="presParOf" srcId="{A1FF69E8-D0D0-43CF-ABD9-571A25F1C8B1}" destId="{9829BB94-C21F-4B94-B9CA-4ED5140C9385}" srcOrd="0" destOrd="0" presId="urn:microsoft.com/office/officeart/2005/8/layout/process1"/>
    <dgm:cxn modelId="{AC5AF041-F3AE-4D07-B5B7-3C26E26EE8A8}" type="presParOf" srcId="{A1FF69E8-D0D0-43CF-ABD9-571A25F1C8B1}" destId="{40E5B222-B13A-4204-B072-1C452FA60829}" srcOrd="1" destOrd="0" presId="urn:microsoft.com/office/officeart/2005/8/layout/process1"/>
    <dgm:cxn modelId="{A641CB31-9FA3-40AF-8EF9-2782040232DC}" type="presParOf" srcId="{40E5B222-B13A-4204-B072-1C452FA60829}" destId="{52C8CDE5-D4F6-4C92-A053-E46BBC61FDD4}" srcOrd="0" destOrd="0" presId="urn:microsoft.com/office/officeart/2005/8/layout/process1"/>
    <dgm:cxn modelId="{53A0CE6F-FA91-446D-B41F-48A9F114F888}" type="presParOf" srcId="{A1FF69E8-D0D0-43CF-ABD9-571A25F1C8B1}" destId="{96BA1407-47CA-47F0-B639-E516C7E2007D}" srcOrd="2" destOrd="0" presId="urn:microsoft.com/office/officeart/2005/8/layout/process1"/>
    <dgm:cxn modelId="{7FD9E270-4572-4115-BBE1-BAA1BCA6CA3A}" type="presParOf" srcId="{A1FF69E8-D0D0-43CF-ABD9-571A25F1C8B1}" destId="{4EEE3830-CBEE-4DDC-886D-36F6C465005C}" srcOrd="3" destOrd="0" presId="urn:microsoft.com/office/officeart/2005/8/layout/process1"/>
    <dgm:cxn modelId="{62C68F04-6198-4096-AD57-D57D5654804F}" type="presParOf" srcId="{4EEE3830-CBEE-4DDC-886D-36F6C465005C}" destId="{ABC6C255-73CD-45CF-9852-B438E028ED84}" srcOrd="0" destOrd="0" presId="urn:microsoft.com/office/officeart/2005/8/layout/process1"/>
    <dgm:cxn modelId="{7C7EC238-E24A-435F-9675-8F538822E13D}" type="presParOf" srcId="{A1FF69E8-D0D0-43CF-ABD9-571A25F1C8B1}" destId="{4FD1849B-96EB-48D4-9C2F-4EA05086D405}" srcOrd="4" destOrd="0" presId="urn:microsoft.com/office/officeart/2005/8/layout/process1"/>
    <dgm:cxn modelId="{711C3A87-10B9-4E5E-8F7E-0D164C063529}" type="presParOf" srcId="{A1FF69E8-D0D0-43CF-ABD9-571A25F1C8B1}" destId="{AF8A0B00-2F9D-4E34-A06A-D6D78EDFE027}" srcOrd="5" destOrd="0" presId="urn:microsoft.com/office/officeart/2005/8/layout/process1"/>
    <dgm:cxn modelId="{90A37ADC-0EDE-476E-9C14-D974D484AFBA}" type="presParOf" srcId="{AF8A0B00-2F9D-4E34-A06A-D6D78EDFE027}" destId="{882FA71C-6937-4197-A60F-457C95619F1B}" srcOrd="0" destOrd="0" presId="urn:microsoft.com/office/officeart/2005/8/layout/process1"/>
    <dgm:cxn modelId="{8D2B0DC9-CA96-441E-9D00-2EF8D8B8CCF0}" type="presParOf" srcId="{A1FF69E8-D0D0-43CF-ABD9-571A25F1C8B1}" destId="{A200ACEA-8E5C-42BC-A52D-B4490032B2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23C595-3ED3-4148-9C5F-F889B78829C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BDF17197-A630-4933-8B8A-64E088ECDCF6}">
      <dgm:prSet phldrT="[Text]" custT="1"/>
      <dgm:spPr>
        <a:solidFill>
          <a:srgbClr val="008CD1"/>
        </a:solidFill>
      </dgm:spPr>
      <dgm:t>
        <a:bodyPr/>
        <a:lstStyle/>
        <a:p>
          <a:r>
            <a:rPr lang="en-US" sz="1400" dirty="0" smtClean="0">
              <a:latin typeface="Helvetica Neue LT Std 55 Roman"/>
            </a:rPr>
            <a:t>Complete and Sign Trade Ally Application</a:t>
          </a:r>
          <a:endParaRPr lang="en-US" sz="1400" dirty="0">
            <a:latin typeface="Helvetica Neue LT Std 55 Roman"/>
          </a:endParaRPr>
        </a:p>
      </dgm:t>
    </dgm:pt>
    <dgm:pt modelId="{C1BF6821-95E9-41C1-B62C-F16570E3DD9C}" type="parTrans" cxnId="{1AAD4E4A-DAFA-43DE-BB4F-F90670ECE615}">
      <dgm:prSet/>
      <dgm:spPr/>
      <dgm:t>
        <a:bodyPr/>
        <a:lstStyle/>
        <a:p>
          <a:endParaRPr lang="en-US" sz="1600"/>
        </a:p>
      </dgm:t>
    </dgm:pt>
    <dgm:pt modelId="{6751906E-D0F1-4646-81F6-840D1C4CF7F4}" type="sibTrans" cxnId="{1AAD4E4A-DAFA-43DE-BB4F-F90670ECE615}">
      <dgm:prSet custT="1"/>
      <dgm:spPr>
        <a:solidFill>
          <a:srgbClr val="008CD1"/>
        </a:solidFill>
      </dgm:spPr>
      <dgm:t>
        <a:bodyPr/>
        <a:lstStyle/>
        <a:p>
          <a:endParaRPr lang="en-US" sz="1400"/>
        </a:p>
      </dgm:t>
    </dgm:pt>
    <dgm:pt modelId="{C4F5B7CC-DF18-4896-BBDB-1CDDD69A67C0}">
      <dgm:prSet phldrT="[Text]" custT="1"/>
      <dgm:spPr>
        <a:solidFill>
          <a:srgbClr val="008CD1"/>
        </a:solidFill>
      </dgm:spPr>
      <dgm:t>
        <a:bodyPr/>
        <a:lstStyle/>
        <a:p>
          <a:r>
            <a:rPr lang="en-US" sz="1400" dirty="0" smtClean="0">
              <a:latin typeface="Helvetica Neue LT Std 55 Roman"/>
            </a:rPr>
            <a:t>Submit a minimum of one project application every 12 months</a:t>
          </a:r>
          <a:endParaRPr lang="en-US" sz="1400" u="sng" dirty="0">
            <a:solidFill>
              <a:srgbClr val="0000FF"/>
            </a:solidFill>
            <a:latin typeface="Helvetica Neue LT Std 55 Roman"/>
          </a:endParaRPr>
        </a:p>
      </dgm:t>
    </dgm:pt>
    <dgm:pt modelId="{E22FB67E-2D50-4761-9540-D4E01418F625}" type="parTrans" cxnId="{9C109ED2-8575-4E5E-90D5-5CF637966789}">
      <dgm:prSet/>
      <dgm:spPr/>
      <dgm:t>
        <a:bodyPr/>
        <a:lstStyle/>
        <a:p>
          <a:endParaRPr lang="en-US" sz="1600"/>
        </a:p>
      </dgm:t>
    </dgm:pt>
    <dgm:pt modelId="{171D1A15-8FB1-4F42-80E3-928EB1132E46}" type="sibTrans" cxnId="{9C109ED2-8575-4E5E-90D5-5CF637966789}">
      <dgm:prSet custT="1"/>
      <dgm:spPr>
        <a:solidFill>
          <a:srgbClr val="008CD1"/>
        </a:solidFill>
      </dgm:spPr>
      <dgm:t>
        <a:bodyPr/>
        <a:lstStyle/>
        <a:p>
          <a:endParaRPr lang="en-US" sz="1400"/>
        </a:p>
      </dgm:t>
    </dgm:pt>
    <dgm:pt modelId="{289AEC6A-6907-49E0-8A0F-6B9CBB30E3E7}">
      <dgm:prSet phldrT="[Text]" custT="1"/>
      <dgm:spPr>
        <a:solidFill>
          <a:srgbClr val="008CD1"/>
        </a:solidFill>
      </dgm:spPr>
      <dgm:t>
        <a:bodyPr/>
        <a:lstStyle/>
        <a:p>
          <a:r>
            <a:rPr lang="en-US" sz="1400" dirty="0" smtClean="0">
              <a:latin typeface="Helvetica Neue LT Std 55 Roman"/>
            </a:rPr>
            <a:t>Take advantage of promotional opportunities and grow your business!</a:t>
          </a:r>
        </a:p>
      </dgm:t>
    </dgm:pt>
    <dgm:pt modelId="{FE31CB77-EFB2-4832-B407-973E072122DE}" type="parTrans" cxnId="{4027F0C7-543A-48BB-8574-E11D8466F1DB}">
      <dgm:prSet/>
      <dgm:spPr/>
      <dgm:t>
        <a:bodyPr/>
        <a:lstStyle/>
        <a:p>
          <a:endParaRPr lang="en-US" sz="1600"/>
        </a:p>
      </dgm:t>
    </dgm:pt>
    <dgm:pt modelId="{AFA08784-6AD3-4061-AF6B-A613BB322924}" type="sibTrans" cxnId="{4027F0C7-543A-48BB-8574-E11D8466F1DB}">
      <dgm:prSet/>
      <dgm:spPr/>
      <dgm:t>
        <a:bodyPr/>
        <a:lstStyle/>
        <a:p>
          <a:endParaRPr lang="en-US" sz="1600"/>
        </a:p>
      </dgm:t>
    </dgm:pt>
    <dgm:pt modelId="{DF4FFE20-F431-4301-A087-4A03B3BB4421}">
      <dgm:prSet custT="1"/>
      <dgm:spPr>
        <a:solidFill>
          <a:srgbClr val="008CD1"/>
        </a:solidFill>
      </dgm:spPr>
      <dgm:t>
        <a:bodyPr/>
        <a:lstStyle/>
        <a:p>
          <a:r>
            <a:rPr lang="en-US" sz="1400" dirty="0" smtClean="0">
              <a:latin typeface="Helvetica Neue LT Std 55 Roman"/>
            </a:rPr>
            <a:t>Attend at least one recognized training each year</a:t>
          </a:r>
          <a:endParaRPr lang="en-US" sz="1400" dirty="0">
            <a:latin typeface="Helvetica Neue LT Std 55 Roman"/>
          </a:endParaRPr>
        </a:p>
      </dgm:t>
    </dgm:pt>
    <dgm:pt modelId="{C0AF022A-96E6-430D-9DCE-C2433D6A02A6}" type="parTrans" cxnId="{00624159-46C7-4662-8450-1F1F19175E28}">
      <dgm:prSet/>
      <dgm:spPr/>
      <dgm:t>
        <a:bodyPr/>
        <a:lstStyle/>
        <a:p>
          <a:endParaRPr lang="en-US" sz="1600"/>
        </a:p>
      </dgm:t>
    </dgm:pt>
    <dgm:pt modelId="{802566C0-984B-4AE7-B7E2-54D866708C20}" type="sibTrans" cxnId="{00624159-46C7-4662-8450-1F1F19175E28}">
      <dgm:prSet custT="1"/>
      <dgm:spPr>
        <a:solidFill>
          <a:srgbClr val="008CD1"/>
        </a:solidFill>
      </dgm:spPr>
      <dgm:t>
        <a:bodyPr/>
        <a:lstStyle/>
        <a:p>
          <a:endParaRPr lang="en-US" sz="1400"/>
        </a:p>
      </dgm:t>
    </dgm:pt>
    <dgm:pt modelId="{A1FF69E8-D0D0-43CF-ABD9-571A25F1C8B1}" type="pres">
      <dgm:prSet presAssocID="{3B23C595-3ED3-4148-9C5F-F889B78829CA}" presName="Name0" presStyleCnt="0">
        <dgm:presLayoutVars>
          <dgm:dir/>
          <dgm:resizeHandles val="exact"/>
        </dgm:presLayoutVars>
      </dgm:prSet>
      <dgm:spPr/>
    </dgm:pt>
    <dgm:pt modelId="{9829BB94-C21F-4B94-B9CA-4ED5140C9385}" type="pres">
      <dgm:prSet presAssocID="{BDF17197-A630-4933-8B8A-64E088ECDCF6}" presName="node" presStyleLbl="node1" presStyleIdx="0" presStyleCnt="4" custScaleY="93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5B222-B13A-4204-B072-1C452FA60829}" type="pres">
      <dgm:prSet presAssocID="{6751906E-D0F1-4646-81F6-840D1C4CF7F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C8CDE5-D4F6-4C92-A053-E46BBC61FDD4}" type="pres">
      <dgm:prSet presAssocID="{6751906E-D0F1-4646-81F6-840D1C4CF7F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6BA1407-47CA-47F0-B639-E516C7E2007D}" type="pres">
      <dgm:prSet presAssocID="{DF4FFE20-F431-4301-A087-4A03B3BB4421}" presName="node" presStyleLbl="node1" presStyleIdx="1" presStyleCnt="4" custScaleY="93459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E3830-CBEE-4DDC-886D-36F6C465005C}" type="pres">
      <dgm:prSet presAssocID="{802566C0-984B-4AE7-B7E2-54D866708C2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BC6C255-73CD-45CF-9852-B438E028ED84}" type="pres">
      <dgm:prSet presAssocID="{802566C0-984B-4AE7-B7E2-54D866708C2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D1849B-96EB-48D4-9C2F-4EA05086D405}" type="pres">
      <dgm:prSet presAssocID="{C4F5B7CC-DF18-4896-BBDB-1CDDD69A67C0}" presName="node" presStyleLbl="node1" presStyleIdx="2" presStyleCnt="4" custScaleY="93459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A0B00-2F9D-4E34-A06A-D6D78EDFE027}" type="pres">
      <dgm:prSet presAssocID="{171D1A15-8FB1-4F42-80E3-928EB1132E4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82FA71C-6937-4197-A60F-457C95619F1B}" type="pres">
      <dgm:prSet presAssocID="{171D1A15-8FB1-4F42-80E3-928EB1132E4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200ACEA-8E5C-42BC-A52D-B4490032B2F8}" type="pres">
      <dgm:prSet presAssocID="{289AEC6A-6907-49E0-8A0F-6B9CBB30E3E7}" presName="node" presStyleLbl="node1" presStyleIdx="3" presStyleCnt="4" custScaleY="93459" custLinFactNeighborX="572" custLinFactNeighborY="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09ED2-8575-4E5E-90D5-5CF637966789}" srcId="{3B23C595-3ED3-4148-9C5F-F889B78829CA}" destId="{C4F5B7CC-DF18-4896-BBDB-1CDDD69A67C0}" srcOrd="2" destOrd="0" parTransId="{E22FB67E-2D50-4761-9540-D4E01418F625}" sibTransId="{171D1A15-8FB1-4F42-80E3-928EB1132E46}"/>
    <dgm:cxn modelId="{66065490-9AB6-4751-B75D-52618AA441AA}" type="presOf" srcId="{C4F5B7CC-DF18-4896-BBDB-1CDDD69A67C0}" destId="{4FD1849B-96EB-48D4-9C2F-4EA05086D405}" srcOrd="0" destOrd="0" presId="urn:microsoft.com/office/officeart/2005/8/layout/process1"/>
    <dgm:cxn modelId="{00624159-46C7-4662-8450-1F1F19175E28}" srcId="{3B23C595-3ED3-4148-9C5F-F889B78829CA}" destId="{DF4FFE20-F431-4301-A087-4A03B3BB4421}" srcOrd="1" destOrd="0" parTransId="{C0AF022A-96E6-430D-9DCE-C2433D6A02A6}" sibTransId="{802566C0-984B-4AE7-B7E2-54D866708C20}"/>
    <dgm:cxn modelId="{4027F0C7-543A-48BB-8574-E11D8466F1DB}" srcId="{3B23C595-3ED3-4148-9C5F-F889B78829CA}" destId="{289AEC6A-6907-49E0-8A0F-6B9CBB30E3E7}" srcOrd="3" destOrd="0" parTransId="{FE31CB77-EFB2-4832-B407-973E072122DE}" sibTransId="{AFA08784-6AD3-4061-AF6B-A613BB322924}"/>
    <dgm:cxn modelId="{2239E801-DE81-4DBD-82ED-82821FE797B4}" type="presOf" srcId="{6751906E-D0F1-4646-81F6-840D1C4CF7F4}" destId="{52C8CDE5-D4F6-4C92-A053-E46BBC61FDD4}" srcOrd="1" destOrd="0" presId="urn:microsoft.com/office/officeart/2005/8/layout/process1"/>
    <dgm:cxn modelId="{1AAD4E4A-DAFA-43DE-BB4F-F90670ECE615}" srcId="{3B23C595-3ED3-4148-9C5F-F889B78829CA}" destId="{BDF17197-A630-4933-8B8A-64E088ECDCF6}" srcOrd="0" destOrd="0" parTransId="{C1BF6821-95E9-41C1-B62C-F16570E3DD9C}" sibTransId="{6751906E-D0F1-4646-81F6-840D1C4CF7F4}"/>
    <dgm:cxn modelId="{EF370E99-FCE8-42D9-AC79-817F584A584A}" type="presOf" srcId="{DF4FFE20-F431-4301-A087-4A03B3BB4421}" destId="{96BA1407-47CA-47F0-B639-E516C7E2007D}" srcOrd="0" destOrd="0" presId="urn:microsoft.com/office/officeart/2005/8/layout/process1"/>
    <dgm:cxn modelId="{B039C864-DD82-449A-B415-0B7998D70F70}" type="presOf" srcId="{171D1A15-8FB1-4F42-80E3-928EB1132E46}" destId="{882FA71C-6937-4197-A60F-457C95619F1B}" srcOrd="1" destOrd="0" presId="urn:microsoft.com/office/officeart/2005/8/layout/process1"/>
    <dgm:cxn modelId="{65BBDCE1-C9BD-4E8C-AE68-1EC7059E5533}" type="presOf" srcId="{3B23C595-3ED3-4148-9C5F-F889B78829CA}" destId="{A1FF69E8-D0D0-43CF-ABD9-571A25F1C8B1}" srcOrd="0" destOrd="0" presId="urn:microsoft.com/office/officeart/2005/8/layout/process1"/>
    <dgm:cxn modelId="{7E3BBEEB-B18B-4102-BF1E-909900A4021B}" type="presOf" srcId="{289AEC6A-6907-49E0-8A0F-6B9CBB30E3E7}" destId="{A200ACEA-8E5C-42BC-A52D-B4490032B2F8}" srcOrd="0" destOrd="0" presId="urn:microsoft.com/office/officeart/2005/8/layout/process1"/>
    <dgm:cxn modelId="{E7FB1185-A211-462E-9E9A-599AE0FF0519}" type="presOf" srcId="{6751906E-D0F1-4646-81F6-840D1C4CF7F4}" destId="{40E5B222-B13A-4204-B072-1C452FA60829}" srcOrd="0" destOrd="0" presId="urn:microsoft.com/office/officeart/2005/8/layout/process1"/>
    <dgm:cxn modelId="{2D0CF999-B968-41E9-A521-2395C8321530}" type="presOf" srcId="{171D1A15-8FB1-4F42-80E3-928EB1132E46}" destId="{AF8A0B00-2F9D-4E34-A06A-D6D78EDFE027}" srcOrd="0" destOrd="0" presId="urn:microsoft.com/office/officeart/2005/8/layout/process1"/>
    <dgm:cxn modelId="{75A52F3F-2E0F-4DCE-B359-67613F23743D}" type="presOf" srcId="{802566C0-984B-4AE7-B7E2-54D866708C20}" destId="{ABC6C255-73CD-45CF-9852-B438E028ED84}" srcOrd="1" destOrd="0" presId="urn:microsoft.com/office/officeart/2005/8/layout/process1"/>
    <dgm:cxn modelId="{3895831B-6EF8-4DBF-A395-ADCF1D370360}" type="presOf" srcId="{802566C0-984B-4AE7-B7E2-54D866708C20}" destId="{4EEE3830-CBEE-4DDC-886D-36F6C465005C}" srcOrd="0" destOrd="0" presId="urn:microsoft.com/office/officeart/2005/8/layout/process1"/>
    <dgm:cxn modelId="{AACAE845-8F6E-440D-9AC4-E39E6B5E8D2B}" type="presOf" srcId="{BDF17197-A630-4933-8B8A-64E088ECDCF6}" destId="{9829BB94-C21F-4B94-B9CA-4ED5140C9385}" srcOrd="0" destOrd="0" presId="urn:microsoft.com/office/officeart/2005/8/layout/process1"/>
    <dgm:cxn modelId="{50655AE7-5C6B-417A-8CD3-E8312647E189}" type="presParOf" srcId="{A1FF69E8-D0D0-43CF-ABD9-571A25F1C8B1}" destId="{9829BB94-C21F-4B94-B9CA-4ED5140C9385}" srcOrd="0" destOrd="0" presId="urn:microsoft.com/office/officeart/2005/8/layout/process1"/>
    <dgm:cxn modelId="{1F96C10D-2C4F-4024-9564-EFFE0610EA8B}" type="presParOf" srcId="{A1FF69E8-D0D0-43CF-ABD9-571A25F1C8B1}" destId="{40E5B222-B13A-4204-B072-1C452FA60829}" srcOrd="1" destOrd="0" presId="urn:microsoft.com/office/officeart/2005/8/layout/process1"/>
    <dgm:cxn modelId="{0A066FF7-F23F-486E-95FA-72DFF0CDECA3}" type="presParOf" srcId="{40E5B222-B13A-4204-B072-1C452FA60829}" destId="{52C8CDE5-D4F6-4C92-A053-E46BBC61FDD4}" srcOrd="0" destOrd="0" presId="urn:microsoft.com/office/officeart/2005/8/layout/process1"/>
    <dgm:cxn modelId="{7DDC9363-D913-4A8B-850F-F5A0D5091A3E}" type="presParOf" srcId="{A1FF69E8-D0D0-43CF-ABD9-571A25F1C8B1}" destId="{96BA1407-47CA-47F0-B639-E516C7E2007D}" srcOrd="2" destOrd="0" presId="urn:microsoft.com/office/officeart/2005/8/layout/process1"/>
    <dgm:cxn modelId="{196A9BA6-6E9D-41CF-A794-668F584A6FA0}" type="presParOf" srcId="{A1FF69E8-D0D0-43CF-ABD9-571A25F1C8B1}" destId="{4EEE3830-CBEE-4DDC-886D-36F6C465005C}" srcOrd="3" destOrd="0" presId="urn:microsoft.com/office/officeart/2005/8/layout/process1"/>
    <dgm:cxn modelId="{BD17DFA8-340A-47B6-80CB-B5EF2A986BE8}" type="presParOf" srcId="{4EEE3830-CBEE-4DDC-886D-36F6C465005C}" destId="{ABC6C255-73CD-45CF-9852-B438E028ED84}" srcOrd="0" destOrd="0" presId="urn:microsoft.com/office/officeart/2005/8/layout/process1"/>
    <dgm:cxn modelId="{C232016A-E8E3-498A-B8F7-340176D95C9C}" type="presParOf" srcId="{A1FF69E8-D0D0-43CF-ABD9-571A25F1C8B1}" destId="{4FD1849B-96EB-48D4-9C2F-4EA05086D405}" srcOrd="4" destOrd="0" presId="urn:microsoft.com/office/officeart/2005/8/layout/process1"/>
    <dgm:cxn modelId="{E3CA6D61-0FA6-468E-A087-EE2E9751CBDD}" type="presParOf" srcId="{A1FF69E8-D0D0-43CF-ABD9-571A25F1C8B1}" destId="{AF8A0B00-2F9D-4E34-A06A-D6D78EDFE027}" srcOrd="5" destOrd="0" presId="urn:microsoft.com/office/officeart/2005/8/layout/process1"/>
    <dgm:cxn modelId="{3124C0F8-A684-4C8B-B347-2EC88200B6B2}" type="presParOf" srcId="{AF8A0B00-2F9D-4E34-A06A-D6D78EDFE027}" destId="{882FA71C-6937-4197-A60F-457C95619F1B}" srcOrd="0" destOrd="0" presId="urn:microsoft.com/office/officeart/2005/8/layout/process1"/>
    <dgm:cxn modelId="{7DB52DC6-E7CD-4893-A765-9959F8C5D4FB}" type="presParOf" srcId="{A1FF69E8-D0D0-43CF-ABD9-571A25F1C8B1}" destId="{A200ACEA-8E5C-42BC-A52D-B4490032B2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BB94-C21F-4B94-B9CA-4ED5140C9385}">
      <dsp:nvSpPr>
        <dsp:cNvPr id="0" name=""/>
        <dsp:cNvSpPr/>
      </dsp:nvSpPr>
      <dsp:spPr>
        <a:xfrm>
          <a:off x="3616" y="921489"/>
          <a:ext cx="1581224" cy="1477514"/>
        </a:xfrm>
        <a:prstGeom prst="roundRect">
          <a:avLst>
            <a:gd name="adj" fmla="val 10000"/>
          </a:avLst>
        </a:prstGeom>
        <a:solidFill>
          <a:srgbClr val="008CD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Evaluate your energy efficiency opportunities</a:t>
          </a:r>
          <a:endParaRPr lang="en-US" sz="1600" kern="1200" dirty="0">
            <a:latin typeface="Helvetica Neue LT Std 55 Roman"/>
          </a:endParaRPr>
        </a:p>
      </dsp:txBody>
      <dsp:txXfrm>
        <a:off x="46891" y="964764"/>
        <a:ext cx="1494674" cy="1390964"/>
      </dsp:txXfrm>
    </dsp:sp>
    <dsp:sp modelId="{40E5B222-B13A-4204-B072-1C452FA60829}">
      <dsp:nvSpPr>
        <dsp:cNvPr id="0" name=""/>
        <dsp:cNvSpPr/>
      </dsp:nvSpPr>
      <dsp:spPr>
        <a:xfrm rot="654">
          <a:off x="1743867" y="1464387"/>
          <a:ext cx="337137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008CD1"/>
            </a:solidFill>
          </a:endParaRPr>
        </a:p>
      </dsp:txBody>
      <dsp:txXfrm>
        <a:off x="1743867" y="1542806"/>
        <a:ext cx="235996" cy="235285"/>
      </dsp:txXfrm>
    </dsp:sp>
    <dsp:sp modelId="{96BA1407-47CA-47F0-B639-E516C7E2007D}">
      <dsp:nvSpPr>
        <dsp:cNvPr id="0" name=""/>
        <dsp:cNvSpPr/>
      </dsp:nvSpPr>
      <dsp:spPr>
        <a:xfrm>
          <a:off x="2220948" y="921911"/>
          <a:ext cx="1581224" cy="1477514"/>
        </a:xfrm>
        <a:prstGeom prst="roundRect">
          <a:avLst>
            <a:gd name="adj" fmla="val 10000"/>
          </a:avLst>
        </a:prstGeom>
        <a:solidFill>
          <a:srgbClr val="008CD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Choose qualifying equipment and measures</a:t>
          </a:r>
          <a:endParaRPr lang="en-US" sz="1600" kern="1200" dirty="0">
            <a:latin typeface="Helvetica Neue LT Std 55 Roman"/>
          </a:endParaRPr>
        </a:p>
      </dsp:txBody>
      <dsp:txXfrm>
        <a:off x="2264223" y="965186"/>
        <a:ext cx="1494674" cy="1390964"/>
      </dsp:txXfrm>
    </dsp:sp>
    <dsp:sp modelId="{4EEE3830-CBEE-4DDC-886D-36F6C465005C}">
      <dsp:nvSpPr>
        <dsp:cNvPr id="0" name=""/>
        <dsp:cNvSpPr/>
      </dsp:nvSpPr>
      <dsp:spPr>
        <a:xfrm>
          <a:off x="3960295" y="1464596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008CD1"/>
            </a:solidFill>
          </a:endParaRPr>
        </a:p>
      </dsp:txBody>
      <dsp:txXfrm>
        <a:off x="3960295" y="1543025"/>
        <a:ext cx="234653" cy="235285"/>
      </dsp:txXfrm>
    </dsp:sp>
    <dsp:sp modelId="{4FD1849B-96EB-48D4-9C2F-4EA05086D405}">
      <dsp:nvSpPr>
        <dsp:cNvPr id="0" name=""/>
        <dsp:cNvSpPr/>
      </dsp:nvSpPr>
      <dsp:spPr>
        <a:xfrm>
          <a:off x="4434662" y="921911"/>
          <a:ext cx="1581224" cy="1477514"/>
        </a:xfrm>
        <a:prstGeom prst="roundRect">
          <a:avLst>
            <a:gd name="adj" fmla="val 10000"/>
          </a:avLst>
        </a:prstGeom>
        <a:solidFill>
          <a:srgbClr val="008CD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Apply for your incentives</a:t>
          </a:r>
          <a:endParaRPr lang="en-US" sz="1600" kern="1200" dirty="0">
            <a:latin typeface="Helvetica Neue LT Std 55 Roman"/>
          </a:endParaRPr>
        </a:p>
      </dsp:txBody>
      <dsp:txXfrm>
        <a:off x="4477937" y="965186"/>
        <a:ext cx="1494674" cy="1390964"/>
      </dsp:txXfrm>
    </dsp:sp>
    <dsp:sp modelId="{AF8A0B00-2F9D-4E34-A06A-D6D78EDFE027}">
      <dsp:nvSpPr>
        <dsp:cNvPr id="0" name=""/>
        <dsp:cNvSpPr/>
      </dsp:nvSpPr>
      <dsp:spPr>
        <a:xfrm>
          <a:off x="6174009" y="1464596"/>
          <a:ext cx="335218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008CD1"/>
            </a:solidFill>
          </a:endParaRPr>
        </a:p>
      </dsp:txBody>
      <dsp:txXfrm>
        <a:off x="6174009" y="1543025"/>
        <a:ext cx="234653" cy="235285"/>
      </dsp:txXfrm>
    </dsp:sp>
    <dsp:sp modelId="{A200ACEA-8E5C-42BC-A52D-B4490032B2F8}">
      <dsp:nvSpPr>
        <dsp:cNvPr id="0" name=""/>
        <dsp:cNvSpPr/>
      </dsp:nvSpPr>
      <dsp:spPr>
        <a:xfrm>
          <a:off x="6648375" y="921911"/>
          <a:ext cx="1581224" cy="1477514"/>
        </a:xfrm>
        <a:prstGeom prst="roundRect">
          <a:avLst>
            <a:gd name="adj" fmla="val 10000"/>
          </a:avLst>
        </a:prstGeom>
        <a:solidFill>
          <a:srgbClr val="008CD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Enjoy all the benefits of energy efficiency!</a:t>
          </a:r>
        </a:p>
      </dsp:txBody>
      <dsp:txXfrm>
        <a:off x="6691650" y="965186"/>
        <a:ext cx="1494674" cy="1390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BB94-C21F-4B94-B9CA-4ED5140C9385}">
      <dsp:nvSpPr>
        <dsp:cNvPr id="0" name=""/>
        <dsp:cNvSpPr/>
      </dsp:nvSpPr>
      <dsp:spPr>
        <a:xfrm>
          <a:off x="7631" y="1323906"/>
          <a:ext cx="1579680" cy="1049544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Request free energy assessment</a:t>
          </a:r>
          <a:endParaRPr lang="en-US" sz="1600" kern="1200" dirty="0">
            <a:latin typeface="Helvetica Neue LT Std 55 Roman"/>
          </a:endParaRPr>
        </a:p>
      </dsp:txBody>
      <dsp:txXfrm>
        <a:off x="38371" y="1354646"/>
        <a:ext cx="1518200" cy="988064"/>
      </dsp:txXfrm>
    </dsp:sp>
    <dsp:sp modelId="{40E5B222-B13A-4204-B072-1C452FA60829}">
      <dsp:nvSpPr>
        <dsp:cNvPr id="0" name=""/>
        <dsp:cNvSpPr/>
      </dsp:nvSpPr>
      <dsp:spPr>
        <a:xfrm rot="680">
          <a:off x="1746183" y="1653019"/>
          <a:ext cx="336807" cy="391760"/>
        </a:xfrm>
        <a:prstGeom prst="rightArrow">
          <a:avLst>
            <a:gd name="adj1" fmla="val 60000"/>
            <a:gd name="adj2" fmla="val 5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46183" y="1731361"/>
        <a:ext cx="235765" cy="235056"/>
      </dsp:txXfrm>
    </dsp:sp>
    <dsp:sp modelId="{96BA1407-47CA-47F0-B639-E516C7E2007D}">
      <dsp:nvSpPr>
        <dsp:cNvPr id="0" name=""/>
        <dsp:cNvSpPr/>
      </dsp:nvSpPr>
      <dsp:spPr>
        <a:xfrm>
          <a:off x="2222798" y="1324344"/>
          <a:ext cx="1579680" cy="1049544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Receive in-unit product installation</a:t>
          </a:r>
          <a:endParaRPr lang="en-US" sz="1600" kern="1200" dirty="0">
            <a:latin typeface="Helvetica Neue LT Std 55 Roman"/>
          </a:endParaRPr>
        </a:p>
      </dsp:txBody>
      <dsp:txXfrm>
        <a:off x="2253538" y="1355084"/>
        <a:ext cx="1518200" cy="988064"/>
      </dsp:txXfrm>
    </dsp:sp>
    <dsp:sp modelId="{4EEE3830-CBEE-4DDC-886D-36F6C465005C}">
      <dsp:nvSpPr>
        <dsp:cNvPr id="0" name=""/>
        <dsp:cNvSpPr/>
      </dsp:nvSpPr>
      <dsp:spPr>
        <a:xfrm rot="1">
          <a:off x="3960446" y="1653236"/>
          <a:ext cx="334892" cy="391760"/>
        </a:xfrm>
        <a:prstGeom prst="rightArrow">
          <a:avLst>
            <a:gd name="adj1" fmla="val 60000"/>
            <a:gd name="adj2" fmla="val 5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960446" y="1731588"/>
        <a:ext cx="234424" cy="235056"/>
      </dsp:txXfrm>
    </dsp:sp>
    <dsp:sp modelId="{4FD1849B-96EB-48D4-9C2F-4EA05086D405}">
      <dsp:nvSpPr>
        <dsp:cNvPr id="0" name=""/>
        <dsp:cNvSpPr/>
      </dsp:nvSpPr>
      <dsp:spPr>
        <a:xfrm>
          <a:off x="4434350" y="1323747"/>
          <a:ext cx="1579680" cy="1050738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Get rewarded with incentives on qualified projects</a:t>
          </a:r>
          <a:endParaRPr lang="en-US" sz="1600" u="sng" kern="1200" dirty="0">
            <a:solidFill>
              <a:srgbClr val="0000FF"/>
            </a:solidFill>
            <a:latin typeface="Helvetica Neue LT Std 55 Roman"/>
          </a:endParaRPr>
        </a:p>
      </dsp:txBody>
      <dsp:txXfrm>
        <a:off x="4465125" y="1354522"/>
        <a:ext cx="1518130" cy="989188"/>
      </dsp:txXfrm>
    </dsp:sp>
    <dsp:sp modelId="{AF8A0B00-2F9D-4E34-A06A-D6D78EDFE027}">
      <dsp:nvSpPr>
        <dsp:cNvPr id="0" name=""/>
        <dsp:cNvSpPr/>
      </dsp:nvSpPr>
      <dsp:spPr>
        <a:xfrm rot="1">
          <a:off x="6171998" y="1653236"/>
          <a:ext cx="334892" cy="391760"/>
        </a:xfrm>
        <a:prstGeom prst="rightArrow">
          <a:avLst>
            <a:gd name="adj1" fmla="val 60000"/>
            <a:gd name="adj2" fmla="val 5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171998" y="1731588"/>
        <a:ext cx="234424" cy="235056"/>
      </dsp:txXfrm>
    </dsp:sp>
    <dsp:sp modelId="{A200ACEA-8E5C-42BC-A52D-B4490032B2F8}">
      <dsp:nvSpPr>
        <dsp:cNvPr id="0" name=""/>
        <dsp:cNvSpPr/>
      </dsp:nvSpPr>
      <dsp:spPr>
        <a:xfrm>
          <a:off x="6645902" y="1323170"/>
          <a:ext cx="1579680" cy="1051894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Enjoy all the benefits of energy efficiency!</a:t>
          </a:r>
        </a:p>
      </dsp:txBody>
      <dsp:txXfrm>
        <a:off x="6676711" y="1353979"/>
        <a:ext cx="1518062" cy="990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BB94-C21F-4B94-B9CA-4ED5140C9385}">
      <dsp:nvSpPr>
        <dsp:cNvPr id="0" name=""/>
        <dsp:cNvSpPr/>
      </dsp:nvSpPr>
      <dsp:spPr>
        <a:xfrm>
          <a:off x="1042" y="1279437"/>
          <a:ext cx="1616148" cy="1459225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Schedule your free comprehensive on-site energy analysis</a:t>
          </a:r>
          <a:endParaRPr lang="en-US" sz="1600" kern="1200" dirty="0">
            <a:latin typeface="Helvetica Neue LT Std 55 Roman"/>
          </a:endParaRPr>
        </a:p>
      </dsp:txBody>
      <dsp:txXfrm>
        <a:off x="43781" y="1322176"/>
        <a:ext cx="1530670" cy="1373747"/>
      </dsp:txXfrm>
    </dsp:sp>
    <dsp:sp modelId="{40E5B222-B13A-4204-B072-1C452FA60829}">
      <dsp:nvSpPr>
        <dsp:cNvPr id="0" name=""/>
        <dsp:cNvSpPr/>
      </dsp:nvSpPr>
      <dsp:spPr>
        <a:xfrm rot="789">
          <a:off x="1779865" y="1808744"/>
          <a:ext cx="344869" cy="401137"/>
        </a:xfrm>
        <a:prstGeom prst="rightArrow">
          <a:avLst>
            <a:gd name="adj1" fmla="val 60000"/>
            <a:gd name="adj2" fmla="val 5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79865" y="1888959"/>
        <a:ext cx="241408" cy="240683"/>
      </dsp:txXfrm>
    </dsp:sp>
    <dsp:sp modelId="{96BA1407-47CA-47F0-B639-E516C7E2007D}">
      <dsp:nvSpPr>
        <dsp:cNvPr id="0" name=""/>
        <dsp:cNvSpPr/>
      </dsp:nvSpPr>
      <dsp:spPr>
        <a:xfrm>
          <a:off x="2267888" y="1355233"/>
          <a:ext cx="1616148" cy="1308675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Get your free energy analysis report and project proposal</a:t>
          </a:r>
          <a:endParaRPr lang="en-US" sz="1600" kern="1200" dirty="0">
            <a:latin typeface="Helvetica Neue LT Std 55 Roman"/>
          </a:endParaRPr>
        </a:p>
      </dsp:txBody>
      <dsp:txXfrm>
        <a:off x="2306218" y="1393563"/>
        <a:ext cx="1539488" cy="1232015"/>
      </dsp:txXfrm>
    </dsp:sp>
    <dsp:sp modelId="{4EEE3830-CBEE-4DDC-886D-36F6C465005C}">
      <dsp:nvSpPr>
        <dsp:cNvPr id="0" name=""/>
        <dsp:cNvSpPr/>
      </dsp:nvSpPr>
      <dsp:spPr>
        <a:xfrm>
          <a:off x="4045785" y="1809002"/>
          <a:ext cx="342908" cy="401137"/>
        </a:xfrm>
        <a:prstGeom prst="rightArrow">
          <a:avLst>
            <a:gd name="adj1" fmla="val 60000"/>
            <a:gd name="adj2" fmla="val 5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45785" y="1889229"/>
        <a:ext cx="240036" cy="240683"/>
      </dsp:txXfrm>
    </dsp:sp>
    <dsp:sp modelId="{4FD1849B-96EB-48D4-9C2F-4EA05086D405}">
      <dsp:nvSpPr>
        <dsp:cNvPr id="0" name=""/>
        <dsp:cNvSpPr/>
      </dsp:nvSpPr>
      <dsp:spPr>
        <a:xfrm>
          <a:off x="4531032" y="1355233"/>
          <a:ext cx="1616148" cy="1308675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Receive incentives on qualified projects and direct install</a:t>
          </a:r>
          <a:endParaRPr lang="en-US" sz="1600" kern="1200" dirty="0">
            <a:latin typeface="Helvetica Neue LT Std 55 Roman"/>
          </a:endParaRPr>
        </a:p>
      </dsp:txBody>
      <dsp:txXfrm>
        <a:off x="4569362" y="1393563"/>
        <a:ext cx="1539488" cy="1232015"/>
      </dsp:txXfrm>
    </dsp:sp>
    <dsp:sp modelId="{AF8A0B00-2F9D-4E34-A06A-D6D78EDFE027}">
      <dsp:nvSpPr>
        <dsp:cNvPr id="0" name=""/>
        <dsp:cNvSpPr/>
      </dsp:nvSpPr>
      <dsp:spPr>
        <a:xfrm>
          <a:off x="6308265" y="1809002"/>
          <a:ext cx="341499" cy="401137"/>
        </a:xfrm>
        <a:prstGeom prst="rightArrow">
          <a:avLst>
            <a:gd name="adj1" fmla="val 60000"/>
            <a:gd name="adj2" fmla="val 5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308265" y="1889229"/>
        <a:ext cx="239049" cy="240683"/>
      </dsp:txXfrm>
    </dsp:sp>
    <dsp:sp modelId="{A200ACEA-8E5C-42BC-A52D-B4490032B2F8}">
      <dsp:nvSpPr>
        <dsp:cNvPr id="0" name=""/>
        <dsp:cNvSpPr/>
      </dsp:nvSpPr>
      <dsp:spPr>
        <a:xfrm>
          <a:off x="6791518" y="1355233"/>
          <a:ext cx="1616148" cy="1308675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Neue LT Std 55 Roman"/>
            </a:rPr>
            <a:t>Enjoy all the benefits of energy efficiency</a:t>
          </a:r>
        </a:p>
      </dsp:txBody>
      <dsp:txXfrm>
        <a:off x="6829848" y="1393563"/>
        <a:ext cx="1539488" cy="1232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BB94-C21F-4B94-B9CA-4ED5140C9385}">
      <dsp:nvSpPr>
        <dsp:cNvPr id="0" name=""/>
        <dsp:cNvSpPr/>
      </dsp:nvSpPr>
      <dsp:spPr>
        <a:xfrm>
          <a:off x="7631" y="1281425"/>
          <a:ext cx="1579680" cy="1134505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elvetica Neue LT Std 55 Roman"/>
            </a:rPr>
            <a:t>Complete and Sign Trade Ally Application</a:t>
          </a:r>
          <a:endParaRPr lang="en-US" sz="1400" kern="1200" dirty="0">
            <a:latin typeface="Helvetica Neue LT Std 55 Roman"/>
          </a:endParaRPr>
        </a:p>
      </dsp:txBody>
      <dsp:txXfrm>
        <a:off x="40860" y="1314654"/>
        <a:ext cx="1513222" cy="1068047"/>
      </dsp:txXfrm>
    </dsp:sp>
    <dsp:sp modelId="{40E5B222-B13A-4204-B072-1C452FA60829}">
      <dsp:nvSpPr>
        <dsp:cNvPr id="0" name=""/>
        <dsp:cNvSpPr/>
      </dsp:nvSpPr>
      <dsp:spPr>
        <a:xfrm rot="735">
          <a:off x="1746183" y="1653036"/>
          <a:ext cx="336807" cy="391760"/>
        </a:xfrm>
        <a:prstGeom prst="rightArrow">
          <a:avLst>
            <a:gd name="adj1" fmla="val 60000"/>
            <a:gd name="adj2" fmla="val 5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46183" y="1731377"/>
        <a:ext cx="235765" cy="235056"/>
      </dsp:txXfrm>
    </dsp:sp>
    <dsp:sp modelId="{96BA1407-47CA-47F0-B639-E516C7E2007D}">
      <dsp:nvSpPr>
        <dsp:cNvPr id="0" name=""/>
        <dsp:cNvSpPr/>
      </dsp:nvSpPr>
      <dsp:spPr>
        <a:xfrm>
          <a:off x="2222798" y="1281899"/>
          <a:ext cx="1579680" cy="1134505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elvetica Neue LT Std 55 Roman"/>
            </a:rPr>
            <a:t>Attend at least one recognized training each year</a:t>
          </a:r>
          <a:endParaRPr lang="en-US" sz="1400" kern="1200" dirty="0">
            <a:latin typeface="Helvetica Neue LT Std 55 Roman"/>
          </a:endParaRPr>
        </a:p>
      </dsp:txBody>
      <dsp:txXfrm>
        <a:off x="2256027" y="1315128"/>
        <a:ext cx="1513222" cy="1068047"/>
      </dsp:txXfrm>
    </dsp:sp>
    <dsp:sp modelId="{4EEE3830-CBEE-4DDC-886D-36F6C465005C}">
      <dsp:nvSpPr>
        <dsp:cNvPr id="0" name=""/>
        <dsp:cNvSpPr/>
      </dsp:nvSpPr>
      <dsp:spPr>
        <a:xfrm rot="1">
          <a:off x="3960446" y="1653271"/>
          <a:ext cx="334892" cy="391760"/>
        </a:xfrm>
        <a:prstGeom prst="rightArrow">
          <a:avLst>
            <a:gd name="adj1" fmla="val 60000"/>
            <a:gd name="adj2" fmla="val 5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60446" y="1731623"/>
        <a:ext cx="234424" cy="235056"/>
      </dsp:txXfrm>
    </dsp:sp>
    <dsp:sp modelId="{4FD1849B-96EB-48D4-9C2F-4EA05086D405}">
      <dsp:nvSpPr>
        <dsp:cNvPr id="0" name=""/>
        <dsp:cNvSpPr/>
      </dsp:nvSpPr>
      <dsp:spPr>
        <a:xfrm>
          <a:off x="4434350" y="1281371"/>
          <a:ext cx="1579680" cy="1135560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elvetica Neue LT Std 55 Roman"/>
            </a:rPr>
            <a:t>Submit a minimum of one project application every 12 months</a:t>
          </a:r>
          <a:endParaRPr lang="en-US" sz="1400" u="sng" kern="1200" dirty="0">
            <a:solidFill>
              <a:srgbClr val="0000FF"/>
            </a:solidFill>
            <a:latin typeface="Helvetica Neue LT Std 55 Roman"/>
          </a:endParaRPr>
        </a:p>
      </dsp:txBody>
      <dsp:txXfrm>
        <a:off x="4467609" y="1314630"/>
        <a:ext cx="1513162" cy="1069042"/>
      </dsp:txXfrm>
    </dsp:sp>
    <dsp:sp modelId="{AF8A0B00-2F9D-4E34-A06A-D6D78EDFE027}">
      <dsp:nvSpPr>
        <dsp:cNvPr id="0" name=""/>
        <dsp:cNvSpPr/>
      </dsp:nvSpPr>
      <dsp:spPr>
        <a:xfrm rot="1">
          <a:off x="6171998" y="1653272"/>
          <a:ext cx="334892" cy="391760"/>
        </a:xfrm>
        <a:prstGeom prst="rightArrow">
          <a:avLst>
            <a:gd name="adj1" fmla="val 60000"/>
            <a:gd name="adj2" fmla="val 5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171998" y="1731624"/>
        <a:ext cx="234424" cy="235056"/>
      </dsp:txXfrm>
    </dsp:sp>
    <dsp:sp modelId="{A200ACEA-8E5C-42BC-A52D-B4490032B2F8}">
      <dsp:nvSpPr>
        <dsp:cNvPr id="0" name=""/>
        <dsp:cNvSpPr/>
      </dsp:nvSpPr>
      <dsp:spPr>
        <a:xfrm>
          <a:off x="6645902" y="1280861"/>
          <a:ext cx="1579680" cy="1136583"/>
        </a:xfrm>
        <a:prstGeom prst="roundRect">
          <a:avLst>
            <a:gd name="adj" fmla="val 10000"/>
          </a:avLst>
        </a:prstGeom>
        <a:solidFill>
          <a:srgbClr val="008C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Helvetica Neue LT Std 55 Roman"/>
            </a:rPr>
            <a:t>Take advantage of promotional opportunities and grow your business!</a:t>
          </a:r>
        </a:p>
      </dsp:txBody>
      <dsp:txXfrm>
        <a:off x="6679191" y="1314150"/>
        <a:ext cx="1513102" cy="107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352B-D595-4EDA-83DB-878327319752}" type="datetimeFigureOut">
              <a:rPr lang="en-US" smtClean="0"/>
              <a:t>2/15/17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893E8-C599-45F9-B893-08C6D7D80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8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93E8-C599-45F9-B893-08C6D7D804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76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93E8-C599-45F9-B893-08C6D7D8045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5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5F6066"/>
                </a:solidFill>
              </a:rPr>
              <a:t>*energystar.gov/buildings/about-us/facts-and-stats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93E8-C599-45F9-B893-08C6D7D804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7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93E8-C599-45F9-B893-08C6D7D804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8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93E8-C599-45F9-B893-08C6D7D804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7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defRPr/>
            </a:pPr>
            <a:endParaRPr lang="en-US" dirty="0" smtClean="0">
              <a:solidFill>
                <a:srgbClr val="000000"/>
              </a:solidFill>
              <a:latin typeface="Helvetica Neue LT Std 55 Roman"/>
              <a:ea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93E8-C599-45F9-B893-08C6D7D804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93E8-C599-45F9-B893-08C6D7D804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9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93E8-C599-45F9-B893-08C6D7D804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6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93E8-C599-45F9-B893-08C6D7D8045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1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93E8-C599-45F9-B893-08C6D7D804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1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182" y="1930404"/>
            <a:ext cx="4704970" cy="1230486"/>
          </a:xfrm>
          <a:noFill/>
        </p:spPr>
        <p:txBody>
          <a:bodyPr anchor="ctr" anchorCtr="1"/>
          <a:lstStyle>
            <a:lvl1pPr algn="ctr">
              <a:defRPr baseline="0">
                <a:ln>
                  <a:noFill/>
                </a:ln>
                <a:solidFill>
                  <a:srgbClr val="62BC45"/>
                </a:solidFill>
                <a:latin typeface="TheMix C5 SemiLight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184" y="3160890"/>
            <a:ext cx="4704968" cy="1790111"/>
          </a:xfrm>
        </p:spPr>
        <p:txBody>
          <a:bodyPr anchor="t" anchorCtr="1">
            <a:normAutofit/>
          </a:bodyPr>
          <a:lstStyle>
            <a:lvl1pPr marL="0" indent="0" algn="l">
              <a:buNone/>
              <a:defRPr sz="1800" baseline="0">
                <a:solidFill>
                  <a:srgbClr val="0073AE"/>
                </a:solidFill>
                <a:latin typeface="TheMix C5 Bold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5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99712"/>
            <a:ext cx="9144000" cy="984885"/>
          </a:xfrm>
          <a:noFill/>
        </p:spPr>
        <p:txBody>
          <a:bodyPr anchor="ctr" anchorCtr="1"/>
          <a:lstStyle>
            <a:lvl1pPr algn="ctr">
              <a:defRPr sz="4000" baseline="0">
                <a:ln>
                  <a:noFill/>
                </a:ln>
                <a:solidFill>
                  <a:srgbClr val="FFEB82"/>
                </a:solidFill>
                <a:latin typeface="TheMix C5 SemiLight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642617"/>
            <a:ext cx="9144000" cy="553998"/>
          </a:xfrm>
        </p:spPr>
        <p:txBody>
          <a:bodyPr anchor="t" anchorCtr="1">
            <a:sp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heMix C5 Bold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8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116" y="1941693"/>
            <a:ext cx="4704970" cy="1230486"/>
          </a:xfrm>
          <a:noFill/>
        </p:spPr>
        <p:txBody>
          <a:bodyPr anchor="ctr" anchorCtr="1"/>
          <a:lstStyle>
            <a:lvl1pPr algn="ctr">
              <a:defRPr baseline="0">
                <a:ln>
                  <a:noFill/>
                </a:ln>
                <a:solidFill>
                  <a:srgbClr val="FFEB82"/>
                </a:solidFill>
                <a:latin typeface="TheMix C5 SemiLight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118" y="3172179"/>
            <a:ext cx="4704968" cy="1790111"/>
          </a:xfrm>
        </p:spPr>
        <p:txBody>
          <a:bodyPr anchor="t" anchorCtr="1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TheMix C5 Bold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4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400800" cy="914400"/>
          </a:xfrm>
        </p:spPr>
        <p:txBody>
          <a:bodyPr lIns="0" tIns="91440" rIns="0" bIns="0" anchor="ctr" anchorCtr="0"/>
          <a:lstStyle>
            <a:lvl1pPr>
              <a:defRPr sz="2800" baseline="0">
                <a:solidFill>
                  <a:srgbClr val="FFEB82"/>
                </a:solidFill>
                <a:latin typeface="TheMix C5 Plain" charset="0"/>
              </a:defRPr>
            </a:lvl1pPr>
          </a:lstStyle>
          <a:p>
            <a:r>
              <a:rPr lang="en-US" dirty="0" smtClean="0"/>
              <a:t>Click to add header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8229600" cy="5287821"/>
          </a:xfrm>
        </p:spPr>
        <p:txBody>
          <a:bodyPr lIns="0" tIns="365760" rIns="0" bIns="0"/>
          <a:lstStyle>
            <a:lvl1pPr>
              <a:spcBef>
                <a:spcPts val="0"/>
              </a:spcBef>
              <a:spcAft>
                <a:spcPts val="1200"/>
              </a:spcAft>
              <a:defRPr sz="2000" baseline="0">
                <a:solidFill>
                  <a:srgbClr val="62BC45"/>
                </a:solidFill>
              </a:defRPr>
            </a:lvl1pPr>
            <a:lvl2pPr marL="0">
              <a:spcBef>
                <a:spcPts val="0"/>
              </a:spcBef>
              <a:spcAft>
                <a:spcPts val="500"/>
              </a:spcAft>
              <a:defRPr sz="1600"/>
            </a:lvl2pPr>
            <a:lvl3pPr marL="411480" indent="-171450">
              <a:spcBef>
                <a:spcPts val="0"/>
              </a:spcBef>
              <a:spcAft>
                <a:spcPts val="500"/>
              </a:spcAft>
              <a:buFont typeface="Arial" charset="0"/>
              <a:buChar char="•"/>
              <a:defRPr sz="1600" baseline="0">
                <a:latin typeface="Helvetica Neue LT Pro 55 Roman" charset="0"/>
              </a:defRPr>
            </a:lvl3pPr>
          </a:lstStyle>
          <a:p>
            <a:pPr lvl="0"/>
            <a:r>
              <a:rPr lang="en-US" dirty="0" smtClean="0"/>
              <a:t>Click to add subhead</a:t>
            </a:r>
          </a:p>
          <a:p>
            <a:pPr lvl="1"/>
            <a:r>
              <a:rPr lang="en-US" dirty="0" smtClean="0"/>
              <a:t>Body copy</a:t>
            </a:r>
          </a:p>
          <a:p>
            <a:pPr lvl="2"/>
            <a:r>
              <a:rPr lang="en-US" dirty="0" smtClean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82492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0997"/>
          </a:xfrm>
          <a:prstGeom prst="rect">
            <a:avLst/>
          </a:prstGeom>
        </p:spPr>
        <p:txBody>
          <a:bodyPr vert="horz" lIns="0" tIns="365760" rIns="0" bIns="0" rtlCol="0" anchor="t" anchorCtr="0">
            <a:spAutoFit/>
          </a:bodyPr>
          <a:lstStyle/>
          <a:p>
            <a:r>
              <a:rPr lang="en-US" dirty="0" smtClean="0"/>
              <a:t>Click to add header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45398"/>
            <a:ext cx="8229600" cy="4479342"/>
          </a:xfrm>
          <a:prstGeom prst="rect">
            <a:avLst/>
          </a:prstGeom>
        </p:spPr>
        <p:txBody>
          <a:bodyPr vert="horz" lIns="0" tIns="274320" rIns="0" bIns="0" rtlCol="0">
            <a:normAutofit/>
          </a:bodyPr>
          <a:lstStyle/>
          <a:p>
            <a:pPr lvl="0"/>
            <a:r>
              <a:rPr lang="en-US" dirty="0" smtClean="0"/>
              <a:t>Click to add subhead</a:t>
            </a:r>
          </a:p>
          <a:p>
            <a:pPr lvl="1"/>
            <a:r>
              <a:rPr lang="en-US" dirty="0" smtClean="0"/>
              <a:t>Body copy</a:t>
            </a:r>
          </a:p>
          <a:p>
            <a:pPr lvl="2"/>
            <a:r>
              <a:rPr lang="en-US" dirty="0" smtClean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14481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9960"/>
            <a:ext cx="9144000" cy="5257800"/>
          </a:xfrm>
          <a:prstGeom prst="rect">
            <a:avLst/>
          </a:prstGeom>
          <a:solidFill>
            <a:srgbClr val="FFEB82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4400"/>
            <a:ext cx="8229600" cy="1908215"/>
          </a:xfrm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7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0997"/>
          </a:xfrm>
          <a:prstGeom prst="rect">
            <a:avLst/>
          </a:prstGeom>
        </p:spPr>
        <p:txBody>
          <a:bodyPr vert="horz" lIns="0" tIns="365760" rIns="0" bIns="0" rtlCol="0" anchor="t" anchorCtr="0">
            <a:spAutoFit/>
          </a:bodyPr>
          <a:lstStyle/>
          <a:p>
            <a:r>
              <a:rPr lang="en-US" dirty="0" smtClean="0"/>
              <a:t>Click to add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5398"/>
            <a:ext cx="8229600" cy="4479342"/>
          </a:xfrm>
          <a:prstGeom prst="rect">
            <a:avLst/>
          </a:prstGeom>
        </p:spPr>
        <p:txBody>
          <a:bodyPr vert="horz" lIns="0" tIns="274320" rIns="0" bIns="0" rtlCol="0">
            <a:normAutofit/>
          </a:bodyPr>
          <a:lstStyle/>
          <a:p>
            <a:pPr lvl="0"/>
            <a:r>
              <a:rPr lang="en-US" dirty="0" smtClean="0"/>
              <a:t>Click to add subhead</a:t>
            </a:r>
          </a:p>
          <a:p>
            <a:pPr lvl="1"/>
            <a:r>
              <a:rPr lang="en-US" dirty="0" smtClean="0"/>
              <a:t>Body copy</a:t>
            </a:r>
          </a:p>
          <a:p>
            <a:pPr lvl="2"/>
            <a:r>
              <a:rPr lang="en-US" dirty="0" smtClean="0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280617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7" r:id="rId2"/>
    <p:sldLayoutId id="2147483671" r:id="rId3"/>
    <p:sldLayoutId id="2147483662" r:id="rId4"/>
    <p:sldLayoutId id="2147483668" r:id="rId5"/>
    <p:sldLayoutId id="214748366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342900" rtl="0" eaLnBrk="1" latinLnBrk="0" hangingPunct="1">
        <a:spcBef>
          <a:spcPct val="0"/>
        </a:spcBef>
        <a:buNone/>
        <a:defRPr sz="2800" kern="1200" cap="none" spc="0" baseline="0">
          <a:solidFill>
            <a:srgbClr val="008CD1"/>
          </a:solidFill>
          <a:latin typeface="TheMix C5 Plain" charset="0"/>
          <a:ea typeface="+mj-ea"/>
          <a:cs typeface="Arial Black"/>
        </a:defRPr>
      </a:lvl1pPr>
    </p:titleStyle>
    <p:bodyStyle>
      <a:lvl1pPr marL="0" indent="0" algn="l" defTabSz="3429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SzPct val="90000"/>
        <a:buFontTx/>
        <a:buNone/>
        <a:defRPr sz="2000" u="none" kern="1200" baseline="0">
          <a:solidFill>
            <a:srgbClr val="62BC45"/>
          </a:solidFill>
          <a:latin typeface="Helvetica Neue LT Std 55 Roman" charset="0"/>
          <a:ea typeface="+mn-ea"/>
          <a:cs typeface="Arial"/>
        </a:defRPr>
      </a:lvl1pPr>
      <a:lvl2pPr marL="0" marR="0" indent="0" algn="l" defTabSz="342900" rtl="0" eaLnBrk="1" fontAlgn="auto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6"/>
        </a:buClr>
        <a:buSzPct val="90000"/>
        <a:buFontTx/>
        <a:buNone/>
        <a:tabLst/>
        <a:defRPr sz="1600" kern="1200" baseline="0">
          <a:solidFill>
            <a:srgbClr val="4D4D4F"/>
          </a:solidFill>
          <a:latin typeface="Helvetica Neue LT Pro 55 Roman" charset="0"/>
          <a:ea typeface="+mn-ea"/>
          <a:cs typeface="Arial"/>
        </a:defRPr>
      </a:lvl2pPr>
      <a:lvl3pPr marL="411480" indent="-171450" algn="l" defTabSz="342900" rtl="0" eaLnBrk="1" latinLnBrk="0" hangingPunct="1">
        <a:spcBef>
          <a:spcPts val="0"/>
        </a:spcBef>
        <a:spcAft>
          <a:spcPts val="500"/>
        </a:spcAft>
        <a:buClr>
          <a:schemeClr val="accent6"/>
        </a:buClr>
        <a:buSzPct val="75000"/>
        <a:buFont typeface="Arial" charset="0"/>
        <a:buChar char="•"/>
        <a:defRPr sz="1600" kern="1200" baseline="0">
          <a:solidFill>
            <a:srgbClr val="4D4D4F"/>
          </a:solidFill>
          <a:latin typeface="Helvetica Neue LT Pro 55 Roman" charset="0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6"/>
        </a:buClr>
        <a:buSzPct val="75000"/>
        <a:buFont typeface="Courier New"/>
        <a:buChar char="o"/>
        <a:defRPr sz="1400" kern="1200" baseline="0">
          <a:solidFill>
            <a:srgbClr val="4D4D4F"/>
          </a:solidFill>
          <a:latin typeface="Helvetica Neue LT Std 45 Light" charset="0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6"/>
        </a:buClr>
        <a:buSzPct val="90000"/>
        <a:buFont typeface="Arial"/>
        <a:buChar char="»"/>
        <a:defRPr sz="1200" kern="1200" baseline="0">
          <a:solidFill>
            <a:srgbClr val="4D4D4F"/>
          </a:solidFill>
          <a:latin typeface="Helvetica Neue LT Std 45 Light" charset="0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hyperlink" Target="mailto:pecosmartideas@dnvgl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hyperlink" Target="mailto:pecosmartideas@smartwattinc.com" TargetMode="Externa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4" Type="http://schemas.openxmlformats.org/officeDocument/2006/relationships/image" Target="../media/image32.tm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hyperlink" Target="mailto:pecosmartideas@smartwattinc.com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tm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hyperlink" Target="mailto:pecosmartideas@dnvgl.co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4" Type="http://schemas.openxmlformats.org/officeDocument/2006/relationships/image" Target="../media/image7.tm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4969" y="2564128"/>
            <a:ext cx="6642538" cy="2031325"/>
          </a:xfrm>
        </p:spPr>
        <p:txBody>
          <a:bodyPr/>
          <a:lstStyle/>
          <a:p>
            <a:r>
              <a:rPr lang="en-US" sz="4000" b="1" dirty="0"/>
              <a:t>PECO Smart Ideas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</a:t>
            </a:r>
            <a:r>
              <a:rPr lang="en-US" sz="4000" b="1" dirty="0"/>
              <a:t>Your Business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8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Phase III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221948"/>
            <a:ext cx="3895645" cy="323021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buClr>
                <a:srgbClr val="285A9C"/>
              </a:buClr>
            </a:pPr>
            <a:r>
              <a:rPr lang="en-US" sz="1600" b="1" dirty="0" smtClean="0">
                <a:solidFill>
                  <a:srgbClr val="5F6163"/>
                </a:solidFill>
                <a:latin typeface="Helvetica Neue LT Std 55 Roman"/>
              </a:rPr>
              <a:t>Phase II:</a:t>
            </a:r>
            <a:endParaRPr lang="en-US" sz="1600" b="1" dirty="0">
              <a:solidFill>
                <a:srgbClr val="5F6163"/>
              </a:solidFill>
              <a:latin typeface="Helvetica Neue LT Std 55 Roman"/>
            </a:endParaRPr>
          </a:p>
          <a:p>
            <a:endParaRPr lang="en-US" sz="1600" dirty="0" smtClean="0">
              <a:solidFill>
                <a:srgbClr val="5F6163"/>
              </a:solidFill>
              <a:latin typeface="Arial" charset="0"/>
            </a:endParaRPr>
          </a:p>
          <a:p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Smart </a:t>
            </a:r>
            <a:r>
              <a:rPr lang="en-US" sz="1600" dirty="0">
                <a:solidFill>
                  <a:srgbClr val="5F6163"/>
                </a:solidFill>
                <a:latin typeface="Helvetica Neue LT Std 55 Roman"/>
              </a:rPr>
              <a:t>Equipment Incentives (C&amp;I</a:t>
            </a:r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)</a:t>
            </a:r>
          </a:p>
          <a:p>
            <a:endParaRPr lang="en-US" sz="1050" dirty="0" smtClean="0">
              <a:solidFill>
                <a:srgbClr val="5F6163"/>
              </a:solidFill>
              <a:latin typeface="Helvetica Neue LT Std 55 Roman"/>
            </a:endParaRPr>
          </a:p>
          <a:p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Smart </a:t>
            </a:r>
            <a:r>
              <a:rPr lang="en-US" sz="1600" dirty="0">
                <a:solidFill>
                  <a:srgbClr val="5F6163"/>
                </a:solidFill>
                <a:latin typeface="Helvetica Neue LT Std 55 Roman"/>
              </a:rPr>
              <a:t>Equipment Incentives (GNI</a:t>
            </a:r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)</a:t>
            </a:r>
          </a:p>
          <a:p>
            <a:endParaRPr lang="en-US" sz="1000" dirty="0" smtClean="0">
              <a:solidFill>
                <a:srgbClr val="5F6163"/>
              </a:solidFill>
              <a:latin typeface="Helvetica Neue LT Std 55 Roman"/>
            </a:endParaRPr>
          </a:p>
          <a:p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Smart </a:t>
            </a:r>
            <a:r>
              <a:rPr lang="en-US" sz="1600" dirty="0">
                <a:solidFill>
                  <a:srgbClr val="5F6163"/>
                </a:solidFill>
                <a:latin typeface="Helvetica Neue LT Std 55 Roman"/>
              </a:rPr>
              <a:t>Construction </a:t>
            </a:r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Incentives</a:t>
            </a:r>
          </a:p>
          <a:p>
            <a:endParaRPr lang="en-US" sz="1000" dirty="0">
              <a:solidFill>
                <a:srgbClr val="5F6163"/>
              </a:solidFill>
              <a:latin typeface="Helvetica Neue LT Std 55 Roman"/>
            </a:endParaRPr>
          </a:p>
          <a:p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Smart </a:t>
            </a:r>
            <a:r>
              <a:rPr lang="en-US" sz="1600" dirty="0">
                <a:solidFill>
                  <a:srgbClr val="5F6163"/>
                </a:solidFill>
                <a:latin typeface="Helvetica Neue LT Std 55 Roman"/>
              </a:rPr>
              <a:t>Business </a:t>
            </a:r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Solutions</a:t>
            </a:r>
          </a:p>
          <a:p>
            <a:endParaRPr lang="en-US" sz="1000" dirty="0">
              <a:solidFill>
                <a:srgbClr val="5F6163"/>
              </a:solidFill>
              <a:latin typeface="Helvetica Neue LT Std 55 Roman"/>
            </a:endParaRPr>
          </a:p>
          <a:p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Smart Multifamily Solutions</a:t>
            </a:r>
          </a:p>
          <a:p>
            <a:endParaRPr lang="en-US" sz="1000" dirty="0">
              <a:solidFill>
                <a:srgbClr val="5F6163"/>
              </a:solidFill>
              <a:latin typeface="Helvetica Neue LT Std 55 Roman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19498" y="2221948"/>
            <a:ext cx="3967302" cy="323021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b="1" dirty="0" smtClean="0">
                <a:solidFill>
                  <a:srgbClr val="5F6163"/>
                </a:solidFill>
                <a:latin typeface="Helvetica Neue LT Std 55 Roman"/>
              </a:rPr>
              <a:t>Phase III:</a:t>
            </a:r>
            <a:endParaRPr lang="en-US" sz="1600" b="1" dirty="0">
              <a:solidFill>
                <a:srgbClr val="5F6163"/>
              </a:solidFill>
              <a:latin typeface="Helvetica Neue LT Std 55 Roman"/>
            </a:endParaRPr>
          </a:p>
          <a:p>
            <a:endParaRPr lang="en-US" sz="1000" dirty="0" smtClean="0">
              <a:solidFill>
                <a:schemeClr val="tx1"/>
              </a:solidFill>
              <a:latin typeface="Helvetica Neue LT Std 55 Roman"/>
            </a:endParaRPr>
          </a:p>
          <a:p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Commercial &amp; Industrial Solutions </a:t>
            </a:r>
            <a:r>
              <a:rPr lang="en-US" sz="1600" i="1" dirty="0" smtClean="0">
                <a:solidFill>
                  <a:srgbClr val="5F6163"/>
                </a:solidFill>
                <a:latin typeface="Helvetica Neue LT Std 55 Roman"/>
              </a:rPr>
              <a:t>(includes new construction and GNI)</a:t>
            </a:r>
          </a:p>
          <a:p>
            <a:endParaRPr lang="en-US" sz="1000" dirty="0" smtClean="0">
              <a:solidFill>
                <a:srgbClr val="5F6163"/>
              </a:solidFill>
              <a:latin typeface="Helvetica Neue LT Std 55 Roman"/>
            </a:endParaRPr>
          </a:p>
          <a:p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Multifamily Solutions</a:t>
            </a:r>
          </a:p>
          <a:p>
            <a:endParaRPr lang="en-US" sz="1600" dirty="0">
              <a:solidFill>
                <a:srgbClr val="5F6163"/>
              </a:solidFill>
              <a:latin typeface="Helvetica Neue LT Std 55 Roman"/>
            </a:endParaRPr>
          </a:p>
          <a:p>
            <a:r>
              <a:rPr lang="en-US" sz="1600" dirty="0" smtClean="0">
                <a:solidFill>
                  <a:srgbClr val="5F6163"/>
                </a:solidFill>
                <a:latin typeface="Helvetica Neue LT Std 55 Roman"/>
              </a:rPr>
              <a:t>Small Business Solutions</a:t>
            </a:r>
          </a:p>
          <a:p>
            <a:endParaRPr lang="en-US" sz="1600" dirty="0">
              <a:solidFill>
                <a:srgbClr val="5F6163"/>
              </a:solidFill>
              <a:latin typeface="Helvetica Neue LT Std 55 Roman"/>
            </a:endParaRPr>
          </a:p>
          <a:p>
            <a:endParaRPr lang="en-US" sz="900" dirty="0">
              <a:solidFill>
                <a:srgbClr val="5F6163"/>
              </a:solidFill>
              <a:latin typeface="Helvetica Neue LT Std 55 Roman"/>
            </a:endParaRPr>
          </a:p>
          <a:p>
            <a:pPr>
              <a:buClr>
                <a:srgbClr val="285A9C"/>
              </a:buClr>
            </a:pPr>
            <a:endParaRPr lang="en-US" sz="1700" b="1" dirty="0">
              <a:solidFill>
                <a:srgbClr val="00339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7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PECO Smart Ideas for Your Business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PECO Smart Ideas offers incentives whether you’re looking to reduce operating costs, construct a new facility or planning a major renovation.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</a:rPr>
              <a:t>Commercial and Industrial Solutions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Data centers, </a:t>
            </a:r>
            <a:r>
              <a:rPr lang="en-US" dirty="0" smtClean="0">
                <a:solidFill>
                  <a:srgbClr val="5F6066"/>
                </a:solidFill>
              </a:rPr>
              <a:t>small and large </a:t>
            </a:r>
            <a:r>
              <a:rPr lang="en-US" dirty="0">
                <a:solidFill>
                  <a:srgbClr val="5F6066"/>
                </a:solidFill>
              </a:rPr>
              <a:t>commercial and industrial businesses, municipalities, schools, </a:t>
            </a:r>
            <a:r>
              <a:rPr lang="en-US" dirty="0" smtClean="0">
                <a:solidFill>
                  <a:srgbClr val="5F6066"/>
                </a:solidFill>
              </a:rPr>
              <a:t>assisted </a:t>
            </a:r>
            <a:r>
              <a:rPr lang="en-US" dirty="0">
                <a:solidFill>
                  <a:srgbClr val="5F6066"/>
                </a:solidFill>
              </a:rPr>
              <a:t>living </a:t>
            </a:r>
            <a:r>
              <a:rPr lang="en-US" dirty="0" smtClean="0">
                <a:solidFill>
                  <a:srgbClr val="5F6066"/>
                </a:solidFill>
              </a:rPr>
              <a:t>facilities, and more!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6066"/>
                </a:solidFill>
              </a:rPr>
              <a:t>Multifamily </a:t>
            </a:r>
            <a:r>
              <a:rPr lang="en-US" sz="2000" dirty="0" smtClean="0">
                <a:solidFill>
                  <a:srgbClr val="5F6066"/>
                </a:solidFill>
              </a:rPr>
              <a:t>Solutions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</a:rPr>
              <a:t>Condo </a:t>
            </a:r>
            <a:r>
              <a:rPr lang="en-US" dirty="0">
                <a:solidFill>
                  <a:srgbClr val="5F6066"/>
                </a:solidFill>
              </a:rPr>
              <a:t>and apartment buildings with three or more units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Master metered and residential metered properties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</a:rPr>
              <a:t>Small Business Solutions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</a:rPr>
              <a:t>Restaurants, bars, convenience and grocery stores, drug and liquor stores, etc.</a:t>
            </a:r>
            <a:endParaRPr lang="en-US" dirty="0">
              <a:solidFill>
                <a:srgbClr val="5F6066"/>
              </a:solidFill>
            </a:endParaRPr>
          </a:p>
          <a:p>
            <a:pPr lvl="2" indent="0">
              <a:buNone/>
            </a:pPr>
            <a:endParaRPr lang="en-US" dirty="0">
              <a:solidFill>
                <a:srgbClr val="5F6066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58" y="3706311"/>
            <a:ext cx="2435088" cy="1264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59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432" y="1941693"/>
            <a:ext cx="6175136" cy="1230486"/>
          </a:xfrm>
        </p:spPr>
        <p:txBody>
          <a:bodyPr/>
          <a:lstStyle/>
          <a:p>
            <a:r>
              <a:rPr lang="en-US" dirty="0"/>
              <a:t>Commercial and Industrial Solutions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7" y="3301262"/>
            <a:ext cx="3784791" cy="2030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58" y="3301262"/>
            <a:ext cx="3796917" cy="2030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08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and Industrial Solutions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spcAft>
                <a:spcPts val="12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6163"/>
                </a:solidFill>
                <a:latin typeface="Helvetica Neue LT Pro 55 Roman"/>
              </a:rPr>
              <a:t>Incentives for energy efficient heating and cooling systems, refrigeration equipment, lighting, variable frequency drives, and custom </a:t>
            </a:r>
            <a:r>
              <a:rPr lang="en-US" sz="2000" dirty="0" smtClean="0">
                <a:solidFill>
                  <a:srgbClr val="5F6163"/>
                </a:solidFill>
                <a:latin typeface="Helvetica Neue LT Pro 55 Roman"/>
              </a:rPr>
              <a:t>measures</a:t>
            </a:r>
            <a:endParaRPr lang="en-US" sz="2000" dirty="0" smtClean="0">
              <a:solidFill>
                <a:srgbClr val="5F6066"/>
              </a:solidFill>
              <a:latin typeface="Helvetica Neue LT Pro 55 Roman"/>
            </a:endParaRPr>
          </a:p>
          <a:p>
            <a:pPr marL="285750" lvl="1" indent="-28575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F6066"/>
                </a:solidFill>
                <a:latin typeface="Helvetica Neue LT Pro 55 Roman"/>
              </a:rPr>
              <a:t>All non-residential customers are eligible for all incentives</a:t>
            </a:r>
          </a:p>
          <a:p>
            <a:pPr marL="285750" lvl="1" indent="-285750"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F6066"/>
                </a:solidFill>
                <a:latin typeface="Helvetica Neue LT Pro 55 Roman"/>
              </a:rPr>
              <a:t>Project must provide a reduction in annual kWh usage</a:t>
            </a:r>
            <a:endParaRPr lang="en-US" sz="2000" dirty="0">
              <a:solidFill>
                <a:srgbClr val="5F6066"/>
              </a:solidFill>
              <a:latin typeface="Helvetica Neue LT Pro 55 Roman"/>
            </a:endParaRPr>
          </a:p>
          <a:p>
            <a:pPr marL="754380" lvl="2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62BC45"/>
              </a:solidFill>
            </a:endParaRPr>
          </a:p>
          <a:p>
            <a:pPr marL="754380" lvl="2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62BC45"/>
              </a:solidFill>
            </a:endParaRPr>
          </a:p>
          <a:p>
            <a:pPr marL="754380" lvl="2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8" y="4174837"/>
            <a:ext cx="3662045" cy="189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28" y="4174837"/>
            <a:ext cx="3643927" cy="190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33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Prescriptive Measures</a:t>
            </a:r>
            <a:endParaRPr lang="en-US" dirty="0"/>
          </a:p>
        </p:txBody>
      </p:sp>
      <p:pic>
        <p:nvPicPr>
          <p:cNvPr id="4" name="Picture 3" descr="york-heatpump-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9" y="2569018"/>
            <a:ext cx="1787852" cy="167295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0017"/>
            <a:ext cx="4176677" cy="4479342"/>
          </a:xfrm>
          <a:prstGeom prst="rect">
            <a:avLst/>
          </a:prstGeom>
        </p:spPr>
        <p:txBody>
          <a:bodyPr vert="horz" lIns="0" tIns="274320" rIns="0" bIns="0" rtlCol="0">
            <a:normAutofit fontScale="92500" lnSpcReduction="20000"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Tx/>
              <a:buNone/>
              <a:defRPr sz="2000" u="none" kern="1200" baseline="0">
                <a:solidFill>
                  <a:srgbClr val="62BC45"/>
                </a:solidFill>
                <a:latin typeface="Helvetica Neue LT Std 55 Roman" charset="0"/>
                <a:ea typeface="+mn-ea"/>
                <a:cs typeface="Arial"/>
              </a:defRPr>
            </a:lvl1pPr>
            <a:lvl2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90000"/>
              <a:buFontTx/>
              <a:buNone/>
              <a:tabLst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2pPr>
            <a:lvl3pPr marL="411480" indent="-171450" algn="l" defTabSz="3429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75000"/>
              <a:buFont typeface="Arial" charset="0"/>
              <a:buChar char="•"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Courier New"/>
              <a:buChar char="o"/>
              <a:defRPr sz="14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/>
              <a:buChar char="»"/>
              <a:defRPr sz="12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Fixed incentive per unit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</a:rPr>
              <a:t>HVAC equipment/sensors and controls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</a:rPr>
              <a:t>Unitary chillers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</a:rPr>
              <a:t>ENERGY STAR refrigeration and cooking equipment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</a:rPr>
              <a:t>Food service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</a:rPr>
              <a:t>Motors and VFD drives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</a:rPr>
              <a:t>Heat pump water heaters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F6066"/>
                </a:solidFill>
              </a:rPr>
              <a:t>Compressed </a:t>
            </a:r>
            <a:r>
              <a:rPr lang="en-US" sz="1800" dirty="0" smtClean="0">
                <a:solidFill>
                  <a:srgbClr val="5F6066"/>
                </a:solidFill>
              </a:rPr>
              <a:t>air storage tanks</a:t>
            </a:r>
            <a:endParaRPr lang="en-US" sz="1800" dirty="0">
              <a:solidFill>
                <a:srgbClr val="5F606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F6066"/>
                </a:solidFill>
              </a:rPr>
              <a:t>Data </a:t>
            </a:r>
            <a:r>
              <a:rPr lang="en-US" sz="1800" dirty="0" smtClean="0">
                <a:solidFill>
                  <a:srgbClr val="5F6066"/>
                </a:solidFill>
              </a:rPr>
              <a:t>center CRAC &amp; CRAH units</a:t>
            </a:r>
            <a:endParaRPr lang="en-US" sz="1800" dirty="0">
              <a:solidFill>
                <a:srgbClr val="5F6066"/>
              </a:solidFill>
              <a:latin typeface="Helvetica Neue LT Pro 55 Roman"/>
              <a:ea typeface="MS PGothic" charset="0"/>
            </a:endParaRPr>
          </a:p>
          <a:p>
            <a:pPr marL="285750" lvl="1" indent="-285750">
              <a:buSzPct val="8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Lighting and controls</a:t>
            </a:r>
          </a:p>
          <a:p>
            <a:pPr lvl="2">
              <a:buSzPct val="80000"/>
            </a:pPr>
            <a:r>
              <a:rPr lang="en-US" sz="1800" dirty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Interior/exterior and traffic signals</a:t>
            </a:r>
          </a:p>
          <a:p>
            <a:pPr lvl="2">
              <a:buSzPct val="80000"/>
            </a:pPr>
            <a:r>
              <a:rPr lang="en-US" sz="1800" dirty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Per lamp/fixture or sign</a:t>
            </a:r>
          </a:p>
          <a:p>
            <a:pPr marL="285750" lvl="1" indent="-285750">
              <a:buSzPct val="8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New </a:t>
            </a:r>
            <a:r>
              <a:rPr lang="en-US" sz="1800" dirty="0" smtClean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construction </a:t>
            </a:r>
            <a:r>
              <a:rPr lang="en-US" sz="1800" dirty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interior lighting</a:t>
            </a:r>
          </a:p>
          <a:p>
            <a:pPr marL="285750" lvl="1" indent="-285750">
              <a:buSzPct val="8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Whole </a:t>
            </a:r>
            <a:r>
              <a:rPr lang="en-US" sz="1800" dirty="0" smtClean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building </a:t>
            </a:r>
            <a:r>
              <a:rPr lang="en-US" sz="1800" dirty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s</a:t>
            </a:r>
            <a:r>
              <a:rPr lang="en-US" sz="1800" dirty="0" smtClean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ystems </a:t>
            </a:r>
            <a:endParaRPr lang="en-US" sz="1800" dirty="0">
              <a:solidFill>
                <a:srgbClr val="5F6066"/>
              </a:solidFill>
              <a:latin typeface="Helvetica Neue LT Pro 55 Roman"/>
              <a:ea typeface="MS PGothic" charset="0"/>
            </a:endParaRPr>
          </a:p>
          <a:p>
            <a:pPr marL="754380" lvl="2" indent="-34290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5F6066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41" y="1273089"/>
            <a:ext cx="2077072" cy="1097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Night Co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41" y="4245033"/>
            <a:ext cx="1818254" cy="18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31106"/>
          </a:xfrm>
        </p:spPr>
        <p:txBody>
          <a:bodyPr/>
          <a:lstStyle/>
          <a:p>
            <a:r>
              <a:rPr lang="en-US" dirty="0">
                <a:latin typeface="TheMix C5 SemiBold"/>
                <a:ea typeface="MS PGothic" charset="0"/>
              </a:rPr>
              <a:t>Custom Measures</a:t>
            </a:r>
            <a:br>
              <a:rPr lang="en-US" dirty="0">
                <a:latin typeface="TheMix C5 SemiBold"/>
                <a:ea typeface="MS PGothic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81"/>
            <a:ext cx="8419916" cy="447934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0066FF"/>
              </a:buClr>
              <a:defRPr/>
            </a:pPr>
            <a:r>
              <a:rPr lang="en-US" altLang="ja-JP" sz="1800" dirty="0" smtClean="0">
                <a:latin typeface="Helvetica Neue LT Pro 55 Roman"/>
                <a:ea typeface="MS PGothic" charset="0"/>
              </a:rPr>
              <a:t>Non-prescriptive </a:t>
            </a:r>
            <a:r>
              <a:rPr lang="en-US" altLang="ja-JP" sz="1800" dirty="0">
                <a:latin typeface="Helvetica Neue LT Pro 55 Roman"/>
                <a:ea typeface="MS PGothic" charset="0"/>
              </a:rPr>
              <a:t>measures that require demonstration of energy </a:t>
            </a:r>
            <a:r>
              <a:rPr lang="en-US" altLang="ja-JP" sz="1800" dirty="0" smtClean="0">
                <a:latin typeface="Helvetica Neue LT Pro 55 Roman"/>
                <a:ea typeface="MS PGothic" charset="0"/>
              </a:rPr>
              <a:t>savings, such as:</a:t>
            </a:r>
          </a:p>
          <a:p>
            <a:pPr marL="697230" lvl="2" indent="-285750">
              <a:buFont typeface="Arial" panose="020B0604020202020204" pitchFamily="34" charset="0"/>
              <a:buChar char="•"/>
              <a:defRPr/>
            </a:pP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Non-unitary </a:t>
            </a: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c</a:t>
            </a: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hillers</a:t>
            </a:r>
          </a:p>
          <a:p>
            <a:pPr marL="697230" lvl="2" indent="-285750">
              <a:buFont typeface="Arial" panose="020B0604020202020204" pitchFamily="34" charset="0"/>
              <a:buChar char="•"/>
              <a:defRPr/>
            </a:pP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Free </a:t>
            </a: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c</a:t>
            </a: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ooling  </a:t>
            </a:r>
            <a:endParaRPr lang="en-US" altLang="ja-JP" sz="1400" dirty="0">
              <a:solidFill>
                <a:srgbClr val="5F6066"/>
              </a:solidFill>
              <a:latin typeface="Helvetica Neue LT Pro 55 Roman"/>
              <a:ea typeface="ＭＳ Ｐゴシック" charset="0"/>
            </a:endParaRPr>
          </a:p>
          <a:p>
            <a:pPr marL="697230" lvl="2" indent="-285750">
              <a:buFont typeface="Arial" panose="020B0604020202020204" pitchFamily="34" charset="0"/>
              <a:buChar char="•"/>
              <a:defRPr/>
            </a:pP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PC power management, smart plugs, plug load management </a:t>
            </a:r>
          </a:p>
          <a:p>
            <a:pPr marL="697230" lvl="2" indent="-285750">
              <a:buFont typeface="Arial" panose="020B0604020202020204" pitchFamily="34" charset="0"/>
              <a:buChar char="•"/>
              <a:defRPr/>
            </a:pP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Building envelope - white/green roof, windows, air sealing, weather-stripping</a:t>
            </a:r>
          </a:p>
          <a:p>
            <a:pPr marL="697230" lvl="2" indent="-285750">
              <a:buFont typeface="Arial" panose="020B0604020202020204" pitchFamily="34" charset="0"/>
              <a:buChar char="•"/>
              <a:defRPr/>
            </a:pP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Process cooling - mushroom farming, manufacturing </a:t>
            </a:r>
          </a:p>
          <a:p>
            <a:pPr marL="697230" lvl="2" indent="-285750">
              <a:buFont typeface="Arial" panose="020B0604020202020204" pitchFamily="34" charset="0"/>
              <a:buChar char="•"/>
              <a:defRPr/>
            </a:pP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Process </a:t>
            </a: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upgrades - </a:t>
            </a: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HEPA filtration, aeration, new equipment </a:t>
            </a:r>
          </a:p>
          <a:p>
            <a:pPr marL="697230" lvl="2" indent="-285750">
              <a:buFont typeface="Arial" panose="020B0604020202020204" pitchFamily="34" charset="0"/>
              <a:buChar char="•"/>
              <a:defRPr/>
            </a:pP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Compressed Air supply measures</a:t>
            </a:r>
          </a:p>
          <a:p>
            <a:pPr marL="697230" lvl="2" indent="-285750">
              <a:buSzPct val="80000"/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ENERGY STAR office equipment </a:t>
            </a:r>
            <a:endParaRPr lang="en-US" altLang="ja-JP" sz="1400" dirty="0" smtClean="0">
              <a:solidFill>
                <a:srgbClr val="5F6066"/>
              </a:solidFill>
              <a:latin typeface="Helvetica Neue LT Pro 55 Roman"/>
              <a:ea typeface="ＭＳ Ｐゴシック" charset="0"/>
            </a:endParaRPr>
          </a:p>
          <a:p>
            <a:pPr lvl="1">
              <a:buSzPct val="80000"/>
            </a:pPr>
            <a:r>
              <a:rPr lang="en-US" sz="1800" dirty="0" smtClean="0">
                <a:solidFill>
                  <a:srgbClr val="62BC45"/>
                </a:solidFill>
                <a:latin typeface="Helvetica Neue LT Pro 55 Roman"/>
                <a:ea typeface="MS PGothic" charset="0"/>
              </a:rPr>
              <a:t>Incentives </a:t>
            </a:r>
            <a:r>
              <a:rPr lang="en-US" sz="1800" dirty="0">
                <a:solidFill>
                  <a:srgbClr val="62BC45"/>
                </a:solidFill>
                <a:latin typeface="Helvetica Neue LT Pro 55 Roman"/>
                <a:ea typeface="MS PGothic" charset="0"/>
              </a:rPr>
              <a:t>paid per annual kWh saved in the first year of </a:t>
            </a:r>
            <a:r>
              <a:rPr lang="en-US" sz="1800" dirty="0" smtClean="0">
                <a:solidFill>
                  <a:srgbClr val="62BC45"/>
                </a:solidFill>
                <a:latin typeface="Helvetica Neue LT Pro 55 Roman"/>
                <a:ea typeface="MS PGothic" charset="0"/>
              </a:rPr>
              <a:t>operation</a:t>
            </a:r>
          </a:p>
          <a:p>
            <a:pPr marL="697230" lvl="2" indent="-285750">
              <a:buSzPct val="80000"/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Helvetica Neue LT Pro 55 Roman"/>
              </a:rPr>
              <a:t>Eligibility </a:t>
            </a: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Helvetica Neue LT Pro 55 Roman"/>
              </a:rPr>
              <a:t>determined on a case-by-case </a:t>
            </a: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Helvetica Neue LT Pro 55 Roman"/>
              </a:rPr>
              <a:t>basis</a:t>
            </a:r>
          </a:p>
          <a:p>
            <a:pPr marL="697230" lvl="2" indent="-285750">
              <a:buSzPct val="80000"/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Provide </a:t>
            </a: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the methods used to determine </a:t>
            </a: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estimate</a:t>
            </a:r>
          </a:p>
          <a:p>
            <a:pPr marL="697230" lvl="2" indent="-285750">
              <a:buSzPct val="80000"/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Pre </a:t>
            </a: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and post metering may be </a:t>
            </a: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required</a:t>
            </a:r>
          </a:p>
          <a:p>
            <a:pPr marL="697230" lvl="2" indent="-285750">
              <a:buSzPct val="80000"/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Submit </a:t>
            </a: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MS PGothic" charset="0"/>
              </a:rPr>
              <a:t>a savings estimate and program staff will e</a:t>
            </a:r>
            <a:r>
              <a:rPr lang="en-US" altLang="ja-JP" sz="1400" dirty="0">
                <a:solidFill>
                  <a:srgbClr val="5F6066"/>
                </a:solidFill>
                <a:latin typeface="Helvetica Neue LT Pro 55 Roman"/>
                <a:ea typeface="ＭＳ Ｐゴシック" charset="0"/>
              </a:rPr>
              <a:t>valuate to determine final kWh savings</a:t>
            </a:r>
          </a:p>
          <a:p>
            <a:pPr lvl="1">
              <a:lnSpc>
                <a:spcPct val="124000"/>
              </a:lnSpc>
              <a:defRPr/>
            </a:pPr>
            <a:endParaRPr lang="en-US" altLang="ja-JP" dirty="0">
              <a:solidFill>
                <a:srgbClr val="5F6066"/>
              </a:solidFill>
              <a:latin typeface="Helvetica Neue LT Pro 55 Roman"/>
              <a:ea typeface="ＭＳ Ｐゴシック" charset="0"/>
            </a:endParaRPr>
          </a:p>
          <a:p>
            <a:endParaRPr lang="en-US" sz="1600" dirty="0">
              <a:solidFill>
                <a:srgbClr val="5F6066"/>
              </a:solidFill>
              <a:latin typeface="Helvetica Neue LT Pro 55 Roman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27421" y="963087"/>
            <a:ext cx="8765088" cy="4169932"/>
          </a:xfrm>
          <a:prstGeom prst="rect">
            <a:avLst/>
          </a:prstGeom>
        </p:spPr>
        <p:txBody>
          <a:bodyPr vert="horz" lIns="0" tIns="274320" rIns="0" bIns="0" rtlCol="0">
            <a:norm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Tx/>
              <a:buNone/>
              <a:defRPr sz="2000" u="none" kern="1200" baseline="0">
                <a:solidFill>
                  <a:srgbClr val="62BC45"/>
                </a:solidFill>
                <a:latin typeface="Helvetica Neue LT Std 55 Roman" charset="0"/>
                <a:ea typeface="+mn-ea"/>
                <a:cs typeface="Arial"/>
              </a:defRPr>
            </a:lvl1pPr>
            <a:lvl2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90000"/>
              <a:buFontTx/>
              <a:buNone/>
              <a:tabLst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2pPr>
            <a:lvl3pPr marL="411480" indent="-171450" algn="l" defTabSz="3429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75000"/>
              <a:buFont typeface="Arial" charset="0"/>
              <a:buChar char="•"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Courier New"/>
              <a:buChar char="o"/>
              <a:defRPr sz="14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/>
              <a:buChar char="»"/>
              <a:defRPr sz="12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0066FF"/>
              </a:buClr>
              <a:buFont typeface="Wingdings" charset="0"/>
              <a:buNone/>
              <a:defRPr/>
            </a:pPr>
            <a:endParaRPr lang="en-US" altLang="ja-JP" dirty="0">
              <a:latin typeface="Helvetica Neue LT Pro 55 Roman"/>
              <a:ea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4424" y="3780872"/>
            <a:ext cx="8155789" cy="206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charset="0"/>
              <a:buChar char="•"/>
              <a:defRPr sz="2400" u="none" kern="1200" baseline="0">
                <a:solidFill>
                  <a:srgbClr val="62BC45"/>
                </a:solidFill>
                <a:latin typeface="Helvetica Neue LT Std 55 Roman" charset="0"/>
                <a:ea typeface="+mn-ea"/>
                <a:cs typeface="Helvetica Neue LT Pro 55 Roman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/>
              <a:buChar char="•"/>
              <a:defRPr sz="20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Helvetica Neue LT Pro 55 Roman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Wingdings" charset="2"/>
              <a:buChar char="§"/>
              <a:defRPr sz="1800" kern="1200" baseline="0">
                <a:solidFill>
                  <a:srgbClr val="4D4D4F"/>
                </a:solidFill>
                <a:latin typeface="Helvetica Neue LT Std 55 Roman"/>
                <a:ea typeface="+mn-ea"/>
                <a:cs typeface="Helvetica Neue LT Pro 55 Roman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Courier New"/>
              <a:buChar char="o"/>
              <a:defRPr sz="14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Helvetica Neue LT Pro 55 Roman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/>
              <a:buChar char="»"/>
              <a:defRPr sz="12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Helvetica Neue LT Pro 55 Roman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66FF"/>
              </a:buClr>
              <a:buNone/>
            </a:pPr>
            <a:endParaRPr lang="en-US" dirty="0">
              <a:solidFill>
                <a:srgbClr val="000000"/>
              </a:solidFill>
              <a:latin typeface="Helvetica Neue LT Std 55 Roman"/>
              <a:ea typeface="MS PGothic" charset="0"/>
            </a:endParaRPr>
          </a:p>
        </p:txBody>
      </p:sp>
      <p:pic>
        <p:nvPicPr>
          <p:cNvPr id="8" name="Picture 2" descr="Image result for elevator regenerative bra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96" y="3938158"/>
            <a:ext cx="1322952" cy="16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economis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723" b="-1"/>
          <a:stretch/>
        </p:blipFill>
        <p:spPr bwMode="auto">
          <a:xfrm>
            <a:off x="7173681" y="2387065"/>
            <a:ext cx="1624147" cy="15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8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Saving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45398"/>
            <a:ext cx="8524875" cy="4479342"/>
          </a:xfrm>
        </p:spPr>
        <p:txBody>
          <a:bodyPr/>
          <a:lstStyle/>
          <a:p>
            <a:r>
              <a:rPr lang="en-US" dirty="0" smtClean="0"/>
              <a:t>Call the PECO Smart Ideas </a:t>
            </a:r>
            <a:r>
              <a:rPr lang="en-US" dirty="0"/>
              <a:t>team </a:t>
            </a:r>
            <a:r>
              <a:rPr lang="en-US" dirty="0" smtClean="0"/>
              <a:t>at 1-844-4BIZ-SAVE </a:t>
            </a:r>
            <a:r>
              <a:rPr lang="en-US" dirty="0"/>
              <a:t>(1-844-424-9728</a:t>
            </a:r>
            <a:r>
              <a:rPr lang="en-US" dirty="0" smtClean="0"/>
              <a:t>)    or, email </a:t>
            </a:r>
            <a:r>
              <a:rPr lang="en-US" dirty="0" smtClean="0">
                <a:hlinkClick r:id="rId2"/>
              </a:rPr>
              <a:t>pecosmartideas@dnvgl.com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We’ll help you: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388786"/>
              </p:ext>
            </p:extLst>
          </p:nvPr>
        </p:nvGraphicFramePr>
        <p:xfrm>
          <a:off x="457200" y="2504661"/>
          <a:ext cx="8229600" cy="332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523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116" y="2156826"/>
            <a:ext cx="4704970" cy="800219"/>
          </a:xfrm>
        </p:spPr>
        <p:txBody>
          <a:bodyPr/>
          <a:lstStyle/>
          <a:p>
            <a:r>
              <a:rPr lang="en-US" dirty="0"/>
              <a:t>Multifamily Solutions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0" y="3230216"/>
            <a:ext cx="3124522" cy="1966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multifami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9" y="3881090"/>
            <a:ext cx="2514435" cy="188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668" y="3881090"/>
            <a:ext cx="2705486" cy="188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80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Multifamily Solutions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Energy savings for multifamily property owners and tenants </a:t>
            </a:r>
          </a:p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F6066"/>
                </a:solidFill>
              </a:rPr>
              <a:t>B</a:t>
            </a:r>
            <a:r>
              <a:rPr lang="en-US" sz="1700" dirty="0" smtClean="0">
                <a:solidFill>
                  <a:srgbClr val="5F6066"/>
                </a:solidFill>
              </a:rPr>
              <a:t>uildings </a:t>
            </a:r>
            <a:r>
              <a:rPr lang="en-US" sz="1700">
                <a:solidFill>
                  <a:srgbClr val="5F6066"/>
                </a:solidFill>
              </a:rPr>
              <a:t>with </a:t>
            </a:r>
            <a:r>
              <a:rPr lang="en-US" sz="1700" smtClean="0">
                <a:solidFill>
                  <a:srgbClr val="5F6066"/>
                </a:solidFill>
              </a:rPr>
              <a:t>two </a:t>
            </a:r>
            <a:r>
              <a:rPr lang="en-US" sz="1700" dirty="0">
                <a:solidFill>
                  <a:srgbClr val="5F6066"/>
                </a:solidFill>
              </a:rPr>
              <a:t>or more units </a:t>
            </a:r>
          </a:p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F6066"/>
                </a:solidFill>
              </a:rPr>
              <a:t>Includes master-metered and residentially metered </a:t>
            </a:r>
            <a:r>
              <a:rPr lang="en-US" sz="1700" dirty="0" smtClean="0">
                <a:solidFill>
                  <a:srgbClr val="5F6066"/>
                </a:solidFill>
              </a:rPr>
              <a:t>properties</a:t>
            </a:r>
          </a:p>
          <a:p>
            <a:pPr lvl="2" indent="0">
              <a:buSzPct val="80000"/>
              <a:buNone/>
            </a:pPr>
            <a:endParaRPr lang="en-US" sz="800" dirty="0" smtClean="0">
              <a:solidFill>
                <a:srgbClr val="5F6066"/>
              </a:solidFill>
            </a:endParaRPr>
          </a:p>
          <a:p>
            <a:r>
              <a:rPr lang="en-US" sz="2200" dirty="0"/>
              <a:t>P</a:t>
            </a:r>
            <a:r>
              <a:rPr lang="en-US" sz="2200" dirty="0" smtClean="0"/>
              <a:t>articipation </a:t>
            </a:r>
            <a:r>
              <a:rPr lang="en-US" sz="2200" dirty="0"/>
              <a:t>channels</a:t>
            </a:r>
          </a:p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sz="1700" kern="0" dirty="0">
                <a:solidFill>
                  <a:srgbClr val="5F6066"/>
                </a:solidFill>
                <a:latin typeface="Helvetica Neue LT Pro 55 Roman"/>
              </a:rPr>
              <a:t>Residential unit occupants receive benefits through participation by building management – CFLs, high-efficiency shower heads*, faucet aerators*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5F6066"/>
                </a:solidFill>
                <a:latin typeface="Helvetica Neue LT Pro 55 Roman"/>
              </a:rPr>
              <a:t>Free direct install (DI) </a:t>
            </a:r>
            <a:r>
              <a:rPr lang="en-US" sz="1700" dirty="0">
                <a:solidFill>
                  <a:srgbClr val="5F6066"/>
                </a:solidFill>
                <a:latin typeface="Helvetica Neue LT Pro 55 Roman"/>
              </a:rPr>
              <a:t>of low-cost measures</a:t>
            </a:r>
          </a:p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sz="1700" kern="0" dirty="0">
                <a:solidFill>
                  <a:srgbClr val="5F6066"/>
                </a:solidFill>
                <a:latin typeface="Helvetica Neue LT Pro 55 Roman"/>
              </a:rPr>
              <a:t>Property managers receive a free energy assessment for common areas including a report of potential energy saving upgrades for their facility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5F6066"/>
                </a:solidFill>
                <a:latin typeface="Helvetica Neue LT Pro 55 Roman"/>
              </a:rPr>
              <a:t>Prescriptive </a:t>
            </a:r>
            <a:r>
              <a:rPr lang="en-US" sz="1700" dirty="0">
                <a:solidFill>
                  <a:srgbClr val="5F6066"/>
                </a:solidFill>
                <a:latin typeface="Helvetica Neue LT Pro 55 Roman"/>
              </a:rPr>
              <a:t>incentives for installation of high-efficiency equipment that address common areas or whole building </a:t>
            </a:r>
            <a:r>
              <a:rPr lang="en-US" sz="1700" dirty="0" smtClean="0">
                <a:solidFill>
                  <a:srgbClr val="5F6066"/>
                </a:solidFill>
                <a:latin typeface="Helvetica Neue LT Pro 55 Roman"/>
              </a:rPr>
              <a:t>improvements</a:t>
            </a:r>
          </a:p>
          <a:p>
            <a:pPr algn="r"/>
            <a:r>
              <a:rPr lang="en-US" sz="1000" i="1" dirty="0" smtClean="0">
                <a:solidFill>
                  <a:srgbClr val="5F6066"/>
                </a:solidFill>
              </a:rPr>
              <a:t>* </a:t>
            </a:r>
            <a:r>
              <a:rPr lang="en-US" sz="1000" i="1" dirty="0">
                <a:solidFill>
                  <a:srgbClr val="5F6066"/>
                </a:solidFill>
              </a:rPr>
              <a:t>Electric hot water heating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5398"/>
            <a:ext cx="4866166" cy="44793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Free installation of CFL’s and LED’s replacing incandescent bulbs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If domestic water heat is electric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High-efficiency showerheads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Kitchen and </a:t>
            </a:r>
            <a:r>
              <a:rPr lang="en-US" dirty="0" smtClean="0">
                <a:solidFill>
                  <a:srgbClr val="5F6163"/>
                </a:solidFill>
              </a:rPr>
              <a:t>bathroom </a:t>
            </a:r>
            <a:r>
              <a:rPr lang="en-US" dirty="0">
                <a:solidFill>
                  <a:srgbClr val="5F6163"/>
                </a:solidFill>
              </a:rPr>
              <a:t>aerators</a:t>
            </a:r>
          </a:p>
          <a:p>
            <a:endParaRPr lang="en-US" dirty="0"/>
          </a:p>
        </p:txBody>
      </p:sp>
      <p:pic>
        <p:nvPicPr>
          <p:cNvPr id="4" name="Picture 3" descr="C:\Documents and Settings\u994rmo\Desktop\lightbulbs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191" y="4138863"/>
            <a:ext cx="1228140" cy="11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994rmo\Desktop\lightbulbs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41" y="4138863"/>
            <a:ext cx="1558000" cy="129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18" y="947612"/>
            <a:ext cx="3509682" cy="52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 Act 129 Phase III Overview</a:t>
            </a:r>
          </a:p>
          <a:p>
            <a:endParaRPr lang="en-US" sz="1100" dirty="0" smtClean="0"/>
          </a:p>
          <a:p>
            <a:r>
              <a:rPr lang="en-US" sz="2400" dirty="0" smtClean="0"/>
              <a:t>PECO Smart Ideas for Your Business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/>
              <a:t>Commercial &amp; Industrial Solutions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/>
              <a:t>Multifamily Solutions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/>
              <a:t>Small Business Solutions</a:t>
            </a:r>
          </a:p>
          <a:p>
            <a:pPr lvl="2" indent="0">
              <a:buSzPct val="80000"/>
              <a:buNone/>
            </a:pPr>
            <a:endParaRPr lang="en-US" sz="1200" dirty="0" smtClean="0"/>
          </a:p>
          <a:p>
            <a:r>
              <a:rPr lang="en-US" sz="2400" dirty="0" smtClean="0"/>
              <a:t>PECO Smart Ideas Trade Allies</a:t>
            </a:r>
          </a:p>
          <a:p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822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Free </a:t>
            </a:r>
            <a:r>
              <a:rPr lang="en-US" dirty="0" smtClean="0">
                <a:solidFill>
                  <a:srgbClr val="5F6163"/>
                </a:solidFill>
              </a:rPr>
              <a:t>assessment </a:t>
            </a:r>
            <a:r>
              <a:rPr lang="en-US" dirty="0">
                <a:solidFill>
                  <a:srgbClr val="5F6163"/>
                </a:solidFill>
              </a:rPr>
              <a:t>of common area and whole building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Goal to identify prescriptive and </a:t>
            </a:r>
            <a:r>
              <a:rPr lang="en-US" dirty="0" smtClean="0">
                <a:solidFill>
                  <a:srgbClr val="5F6163"/>
                </a:solidFill>
              </a:rPr>
              <a:t>DI projects</a:t>
            </a:r>
            <a:endParaRPr lang="en-US" dirty="0">
              <a:solidFill>
                <a:srgbClr val="5F616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Capture inventory of additional energy savings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Focus on common area lighting and electrically powered mechanical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Inspect sample tenant spaces to estimate DI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Provide assessment report </a:t>
            </a:r>
            <a:r>
              <a:rPr lang="en-US" dirty="0" smtClean="0">
                <a:solidFill>
                  <a:srgbClr val="5F6163"/>
                </a:solidFill>
              </a:rPr>
              <a:t>detailing </a:t>
            </a:r>
            <a:r>
              <a:rPr lang="en-US" dirty="0">
                <a:solidFill>
                  <a:srgbClr val="5F6163"/>
                </a:solidFill>
              </a:rPr>
              <a:t>estimated energy savings potential and estimated prescriptive incentives from PECO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Prescriptive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5398"/>
            <a:ext cx="3893127" cy="4479342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Measures for Common Areas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5F6163"/>
                </a:solidFill>
              </a:rPr>
              <a:t>Interior </a:t>
            </a:r>
            <a:r>
              <a:rPr lang="en-US" sz="3400" dirty="0">
                <a:solidFill>
                  <a:srgbClr val="5F6163"/>
                </a:solidFill>
              </a:rPr>
              <a:t>Lighting*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5F6163"/>
                </a:solidFill>
              </a:rPr>
              <a:t>Fluorescent Fixtures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5F6163"/>
                </a:solidFill>
              </a:rPr>
              <a:t>LED Fixtures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5F6163"/>
                </a:solidFill>
              </a:rPr>
              <a:t>CFL Lamps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5F6163"/>
                </a:solidFill>
              </a:rPr>
              <a:t>LED Lamps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5F6163"/>
                </a:solidFill>
              </a:rPr>
              <a:t>Exterior and Garage Lighting*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5F6163"/>
                </a:solidFill>
              </a:rPr>
              <a:t>T5 or HPT8 Fixtures (electronic ballasts)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5F6163"/>
                </a:solidFill>
              </a:rPr>
              <a:t>LED Fixtures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5F6163"/>
                </a:solidFill>
              </a:rPr>
              <a:t>Exterior and Garage Induction </a:t>
            </a:r>
            <a:r>
              <a:rPr lang="en-US" sz="3400" dirty="0" smtClean="0">
                <a:solidFill>
                  <a:srgbClr val="5F6163"/>
                </a:solidFill>
              </a:rPr>
              <a:t>Fixtures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rgbClr val="5F6163"/>
                </a:solidFill>
              </a:rPr>
              <a:t>Occupancy </a:t>
            </a:r>
            <a:r>
              <a:rPr lang="en-US" sz="3400" dirty="0">
                <a:solidFill>
                  <a:srgbClr val="5F6163"/>
                </a:solidFill>
              </a:rPr>
              <a:t>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400" dirty="0">
              <a:solidFill>
                <a:srgbClr val="5F616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4501" y="2052138"/>
            <a:ext cx="3893127" cy="4479342"/>
          </a:xfrm>
          <a:prstGeom prst="rect">
            <a:avLst/>
          </a:prstGeom>
        </p:spPr>
        <p:txBody>
          <a:bodyPr vert="horz" lIns="0" tIns="274320" rIns="0" bIns="0" rtlCol="0">
            <a:norm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Tx/>
              <a:buNone/>
              <a:defRPr sz="2000" u="none" kern="1200" baseline="0">
                <a:solidFill>
                  <a:srgbClr val="62BC45"/>
                </a:solidFill>
                <a:latin typeface="Helvetica Neue LT Std 55 Roman" charset="0"/>
                <a:ea typeface="+mn-ea"/>
                <a:cs typeface="Arial"/>
              </a:defRPr>
            </a:lvl1pPr>
            <a:lvl2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90000"/>
              <a:buFontTx/>
              <a:buNone/>
              <a:tabLst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2pPr>
            <a:lvl3pPr marL="411480" indent="-171450" algn="l" defTabSz="3429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75000"/>
              <a:buFont typeface="Arial" charset="0"/>
              <a:buChar char="•"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Courier New"/>
              <a:buChar char="o"/>
              <a:defRPr sz="14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/>
              <a:buChar char="»"/>
              <a:defRPr sz="12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F6163"/>
                </a:solidFill>
              </a:rPr>
              <a:t>Domestic </a:t>
            </a:r>
            <a:r>
              <a:rPr lang="en-US" sz="1600" dirty="0">
                <a:solidFill>
                  <a:srgbClr val="5F6163"/>
                </a:solidFill>
              </a:rPr>
              <a:t>Hot Water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F6163"/>
                </a:solidFill>
              </a:rPr>
              <a:t>HVAC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F6163"/>
                </a:solidFill>
              </a:rPr>
              <a:t>Air Sourced Air Conditioner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F6163"/>
                </a:solidFill>
              </a:rPr>
              <a:t>Air Cooled Chiller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F6163"/>
                </a:solidFill>
              </a:rPr>
              <a:t>PTAC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F6163"/>
                </a:solidFill>
              </a:rPr>
              <a:t>Economizers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F6163"/>
                </a:solidFill>
              </a:rPr>
              <a:t>Motors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F6163"/>
                </a:solidFill>
              </a:rPr>
              <a:t>ECM Circulation Fans and Pumps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564086" y="3028976"/>
            <a:ext cx="2487901" cy="2226759"/>
            <a:chOff x="92752" y="4316309"/>
            <a:chExt cx="2915917" cy="1889918"/>
          </a:xfrm>
        </p:grpSpPr>
        <p:pic>
          <p:nvPicPr>
            <p:cNvPr id="6" name="Picture 16" descr="http://www.geappliances.com/assets/images/products/refrigerators-french_doo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45" y="4316309"/>
              <a:ext cx="1195693" cy="1246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http://www.adhunikcooling.com/product/1406277499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10" y="4642290"/>
              <a:ext cx="2009659" cy="1563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http://www.cree.com/News-and-Events/Cree-News/Press-Releases/2014/October/~/media/298D08BE961547119C98B26308AE230F.ashx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2" y="4652923"/>
              <a:ext cx="1201822" cy="1403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789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Saving Today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575025"/>
              </p:ext>
            </p:extLst>
          </p:nvPr>
        </p:nvGraphicFramePr>
        <p:xfrm>
          <a:off x="457200" y="2284994"/>
          <a:ext cx="8229600" cy="3697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45398"/>
            <a:ext cx="8229600" cy="4479342"/>
          </a:xfrm>
          <a:prstGeom prst="rect">
            <a:avLst/>
          </a:prstGeom>
        </p:spPr>
        <p:txBody>
          <a:bodyPr vert="horz" lIns="0" tIns="274320" rIns="0" bIns="0" rtlCol="0">
            <a:norm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Tx/>
              <a:buNone/>
              <a:defRPr sz="2000" u="none" kern="1200" baseline="0">
                <a:solidFill>
                  <a:srgbClr val="62BC45"/>
                </a:solidFill>
                <a:latin typeface="Helvetica Neue LT Std 55 Roman" charset="0"/>
                <a:ea typeface="+mn-ea"/>
                <a:cs typeface="Arial"/>
              </a:defRPr>
            </a:lvl1pPr>
            <a:lvl2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90000"/>
              <a:buFontTx/>
              <a:buNone/>
              <a:tabLst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2pPr>
            <a:lvl3pPr marL="411480" indent="-171450" algn="l" defTabSz="3429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75000"/>
              <a:buFont typeface="Arial" charset="0"/>
              <a:buChar char="•"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Courier New"/>
              <a:buChar char="o"/>
              <a:defRPr sz="14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/>
              <a:buChar char="»"/>
              <a:defRPr sz="12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Call the PECO Smart Ideas team at 1-844-4BIZ-SAVE (1-844-424-9728)    </a:t>
            </a:r>
            <a:r>
              <a:rPr lang="en-US" dirty="0" smtClean="0"/>
              <a:t>or email </a:t>
            </a:r>
            <a:r>
              <a:rPr lang="en-US" dirty="0" smtClean="0">
                <a:hlinkClick r:id="rId7"/>
              </a:rPr>
              <a:t>pecosmartideas@franklinenergy.com</a:t>
            </a:r>
            <a:r>
              <a:rPr lang="en-US" dirty="0"/>
              <a:t>. </a:t>
            </a:r>
          </a:p>
          <a:p>
            <a:r>
              <a:rPr lang="en-US" dirty="0"/>
              <a:t>We’ll help you:</a:t>
            </a:r>
          </a:p>
        </p:txBody>
      </p:sp>
    </p:spTree>
    <p:extLst>
      <p:ext uri="{BB962C8B-B14F-4D97-AF65-F5344CB8AC3E}">
        <p14:creationId xmlns:p14="http://schemas.microsoft.com/office/powerpoint/2010/main" val="246688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116" y="2156826"/>
            <a:ext cx="4704970" cy="800219"/>
          </a:xfrm>
        </p:spPr>
        <p:txBody>
          <a:bodyPr/>
          <a:lstStyle/>
          <a:p>
            <a:r>
              <a:rPr lang="en-US" dirty="0"/>
              <a:t>Small Business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697048"/>
            <a:ext cx="2598420" cy="201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812" y="3061323"/>
            <a:ext cx="2542895" cy="201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2899" y="3697048"/>
            <a:ext cx="2553901" cy="201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02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 Solutions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installation of energy saving measures </a:t>
            </a:r>
          </a:p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Small business customers with peak demand less than 100 kW</a:t>
            </a:r>
          </a:p>
          <a:p>
            <a:pPr marL="342900" lvl="1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Target: Restaurants, bars, </a:t>
            </a:r>
            <a:r>
              <a:rPr lang="en-US" dirty="0" smtClean="0">
                <a:solidFill>
                  <a:srgbClr val="5F6066"/>
                </a:solidFill>
              </a:rPr>
              <a:t>gas and convenience stores, </a:t>
            </a:r>
            <a:r>
              <a:rPr lang="en-US" dirty="0">
                <a:solidFill>
                  <a:srgbClr val="5F6066"/>
                </a:solidFill>
              </a:rPr>
              <a:t>grocery, drug, and liquor stores</a:t>
            </a:r>
          </a:p>
          <a:p>
            <a:pPr marL="342900" lvl="1" indent="-34290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</a:rPr>
              <a:t>Includes </a:t>
            </a:r>
            <a:r>
              <a:rPr lang="en-US" dirty="0">
                <a:solidFill>
                  <a:srgbClr val="5F6066"/>
                </a:solidFill>
              </a:rPr>
              <a:t>eligible lighting, refrigeration and electric hot water measures</a:t>
            </a:r>
          </a:p>
          <a:p>
            <a:r>
              <a:rPr lang="en-US" dirty="0" smtClean="0"/>
              <a:t>Solution providers offering</a:t>
            </a:r>
            <a:r>
              <a:rPr lang="en-US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Interest free financing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Discounts for payment in full</a:t>
            </a:r>
          </a:p>
          <a:p>
            <a:r>
              <a:rPr lang="en-US" dirty="0"/>
              <a:t>Program promoted directly </a:t>
            </a:r>
            <a:r>
              <a:rPr lang="en-US" dirty="0" smtClean="0"/>
              <a:t>to small </a:t>
            </a:r>
            <a:r>
              <a:rPr lang="en-US" dirty="0"/>
              <a:t>business </a:t>
            </a:r>
            <a:r>
              <a:rPr lang="en-US" dirty="0" smtClean="0"/>
              <a:t>owners</a:t>
            </a:r>
          </a:p>
        </p:txBody>
      </p:sp>
    </p:spTree>
    <p:extLst>
      <p:ext uri="{BB962C8B-B14F-4D97-AF65-F5344CB8AC3E}">
        <p14:creationId xmlns:p14="http://schemas.microsoft.com/office/powerpoint/2010/main" val="353185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4" y="1745054"/>
            <a:ext cx="4114800" cy="4371060"/>
          </a:xfrm>
        </p:spPr>
        <p:txBody>
          <a:bodyPr>
            <a:normAutofit/>
          </a:bodyPr>
          <a:lstStyle/>
          <a:p>
            <a:r>
              <a:rPr lang="en-US" dirty="0" smtClean="0"/>
              <a:t>Big Head’s Pub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rgbClr val="5F6163"/>
                </a:solidFill>
              </a:rPr>
              <a:t>Lighting and refrigeration system upgrades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Annual Energy Savings: 189,884 kWh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Annual Energy Cost Savings: $22,843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PECO Incentive: $32,876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8" y="1732801"/>
            <a:ext cx="3768438" cy="2816352"/>
          </a:xfrm>
          <a:prstGeom prst="rect">
            <a:avLst/>
          </a:prstGeom>
        </p:spPr>
        <p:txBody>
          <a:bodyPr vert="horz" lIns="0" tIns="274320" rIns="0" bIns="0" rtlCol="0">
            <a:norm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Tx/>
              <a:buNone/>
              <a:defRPr sz="2000" u="none" kern="1200" baseline="0">
                <a:solidFill>
                  <a:srgbClr val="62BC45"/>
                </a:solidFill>
                <a:latin typeface="Helvetica Neue LT Std 55 Roman" charset="0"/>
                <a:ea typeface="+mn-ea"/>
                <a:cs typeface="Arial"/>
              </a:defRPr>
            </a:lvl1pPr>
            <a:lvl2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90000"/>
              <a:buFontTx/>
              <a:buNone/>
              <a:tabLst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2pPr>
            <a:lvl3pPr marL="411480" indent="-171450" algn="l" defTabSz="3429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75000"/>
              <a:buFont typeface="Arial" charset="0"/>
              <a:buChar char="•"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Courier New"/>
              <a:buChar char="o"/>
              <a:defRPr sz="14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/>
              <a:buChar char="»"/>
              <a:defRPr sz="12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Maple Deli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5F6163"/>
                </a:solidFill>
              </a:rPr>
              <a:t>Lighting upgrades and lighting controls installation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Annual </a:t>
            </a:r>
            <a:r>
              <a:rPr lang="en-US" dirty="0">
                <a:solidFill>
                  <a:srgbClr val="5F6163"/>
                </a:solidFill>
              </a:rPr>
              <a:t>Energy Savings: </a:t>
            </a:r>
            <a:r>
              <a:rPr lang="en-US" dirty="0" smtClean="0">
                <a:solidFill>
                  <a:srgbClr val="5F6163"/>
                </a:solidFill>
              </a:rPr>
              <a:t>15,682 </a:t>
            </a:r>
            <a:r>
              <a:rPr lang="en-US" dirty="0">
                <a:solidFill>
                  <a:srgbClr val="5F6163"/>
                </a:solidFill>
              </a:rPr>
              <a:t>kWh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Annual Energy Cost Savings: </a:t>
            </a:r>
            <a:r>
              <a:rPr lang="en-US" dirty="0" smtClean="0">
                <a:solidFill>
                  <a:srgbClr val="5F6163"/>
                </a:solidFill>
              </a:rPr>
              <a:t>$1,884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PECO </a:t>
            </a:r>
            <a:r>
              <a:rPr lang="en-US" dirty="0" smtClean="0">
                <a:solidFill>
                  <a:srgbClr val="5F6163"/>
                </a:solidFill>
              </a:rPr>
              <a:t>Incentive: $2,808</a:t>
            </a:r>
            <a:endParaRPr lang="en-US" dirty="0">
              <a:solidFill>
                <a:srgbClr val="5F6163"/>
              </a:solidFill>
            </a:endParaRPr>
          </a:p>
          <a:p>
            <a:pPr lvl="1"/>
            <a:endParaRPr lang="en-US" sz="1400" dirty="0" smtClean="0">
              <a:solidFill>
                <a:srgbClr val="5F6163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Screen Clippi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900" b="1424"/>
          <a:stretch/>
        </p:blipFill>
        <p:spPr>
          <a:xfrm>
            <a:off x="4913740" y="4283005"/>
            <a:ext cx="329184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7" y="4283005"/>
            <a:ext cx="329184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54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Saving Today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122278"/>
              </p:ext>
            </p:extLst>
          </p:nvPr>
        </p:nvGraphicFramePr>
        <p:xfrm>
          <a:off x="368166" y="2206639"/>
          <a:ext cx="8407667" cy="401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45398"/>
            <a:ext cx="8229600" cy="4479342"/>
          </a:xfrm>
          <a:prstGeom prst="rect">
            <a:avLst/>
          </a:prstGeom>
        </p:spPr>
        <p:txBody>
          <a:bodyPr vert="horz" lIns="0" tIns="274320" rIns="0" bIns="0" rtlCol="0">
            <a:norm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Tx/>
              <a:buNone/>
              <a:defRPr sz="2000" u="none" kern="1200" baseline="0">
                <a:solidFill>
                  <a:srgbClr val="62BC45"/>
                </a:solidFill>
                <a:latin typeface="Helvetica Neue LT Std 55 Roman" charset="0"/>
                <a:ea typeface="+mn-ea"/>
                <a:cs typeface="Arial"/>
              </a:defRPr>
            </a:lvl1pPr>
            <a:lvl2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90000"/>
              <a:buFontTx/>
              <a:buNone/>
              <a:tabLst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2pPr>
            <a:lvl3pPr marL="411480" indent="-171450" algn="l" defTabSz="3429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75000"/>
              <a:buFont typeface="Arial" charset="0"/>
              <a:buChar char="•"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Courier New"/>
              <a:buChar char="o"/>
              <a:defRPr sz="14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/>
              <a:buChar char="»"/>
              <a:defRPr sz="12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Call the PECO Smart Ideas team at 1-844-4BIZ-SAVE (1-844-424-9728)    </a:t>
            </a:r>
            <a:r>
              <a:rPr lang="en-US" dirty="0" smtClean="0"/>
              <a:t>or email </a:t>
            </a:r>
            <a:r>
              <a:rPr lang="en-US" dirty="0" smtClean="0">
                <a:hlinkClick r:id="rId8"/>
              </a:rPr>
              <a:t>pecosmartideas@smartwattinc.com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We’ll help </a:t>
            </a:r>
            <a:r>
              <a:rPr lang="en-US" dirty="0" smtClean="0"/>
              <a:t>you: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2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337" y="1941693"/>
            <a:ext cx="5131327" cy="1230486"/>
          </a:xfrm>
        </p:spPr>
        <p:txBody>
          <a:bodyPr/>
          <a:lstStyle/>
          <a:p>
            <a:r>
              <a:rPr lang="en-US" dirty="0"/>
              <a:t>PECO Smart Ideas Trade Allies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t="1156" r="-1"/>
          <a:stretch/>
        </p:blipFill>
        <p:spPr>
          <a:xfrm>
            <a:off x="2020120" y="3320716"/>
            <a:ext cx="5090961" cy="2352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34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Ally Program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For Customers…</a:t>
            </a:r>
            <a:endParaRPr lang="en-US" sz="2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6"/>
                </a:solidFill>
              </a:rPr>
              <a:t>Enhance business operations and occupant comfort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6"/>
                </a:solidFill>
              </a:rPr>
              <a:t>Reduce risk, improve safety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6"/>
                </a:solidFill>
              </a:rPr>
              <a:t>Lower O&amp;M costs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6"/>
                </a:solidFill>
              </a:rPr>
              <a:t>Improve financials: ROI, SIR, life cycle cost analysis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6"/>
                </a:solidFill>
              </a:rPr>
              <a:t>Enhance controls: demand management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6"/>
                </a:solidFill>
              </a:rPr>
              <a:t>Achieve sustainability goals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6"/>
                </a:solidFill>
              </a:rPr>
              <a:t>Improve aesthetics and building value</a:t>
            </a:r>
          </a:p>
          <a:p>
            <a:r>
              <a:rPr lang="en-US" sz="2600" dirty="0" smtClean="0"/>
              <a:t>For Trade </a:t>
            </a:r>
            <a:r>
              <a:rPr lang="en-US" sz="2600" dirty="0"/>
              <a:t>Allies and </a:t>
            </a:r>
            <a:r>
              <a:rPr lang="en-US" sz="2600" dirty="0" smtClean="0"/>
              <a:t>Contractors…</a:t>
            </a:r>
            <a:endParaRPr lang="en-US" sz="2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6"/>
                </a:solidFill>
              </a:rPr>
              <a:t>Additional business - savings rollover to more projects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6"/>
                </a:solidFill>
              </a:rPr>
              <a:t>Penetrate market with energy-efficient solutions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6"/>
                </a:solidFill>
              </a:rPr>
              <a:t>Improve service levels, build customer loyalty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9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5398"/>
            <a:ext cx="3691812" cy="4479342"/>
          </a:xfrm>
        </p:spPr>
        <p:txBody>
          <a:bodyPr>
            <a:normAutofit/>
          </a:bodyPr>
          <a:lstStyle/>
          <a:p>
            <a:r>
              <a:rPr lang="en-US" dirty="0"/>
              <a:t>Industry Service Providers: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HVAC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Motors/Pumps/Drives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Refrigeration and Food Services 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Building Automation 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Compressed Air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Lighting/Lighting Controls 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Certified New Construction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Building Shell/Envelope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Process Automation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745398"/>
            <a:ext cx="3691812" cy="4479342"/>
          </a:xfrm>
          <a:prstGeom prst="rect">
            <a:avLst/>
          </a:prstGeom>
        </p:spPr>
        <p:txBody>
          <a:bodyPr vert="horz" lIns="0" tIns="274320" rIns="0" bIns="0" rtlCol="0">
            <a:norm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90000"/>
              <a:buFontTx/>
              <a:buNone/>
              <a:defRPr sz="2000" u="none" kern="1200" baseline="0">
                <a:solidFill>
                  <a:srgbClr val="62BC45"/>
                </a:solidFill>
                <a:latin typeface="Helvetica Neue LT Std 55 Roman" charset="0"/>
                <a:ea typeface="+mn-ea"/>
                <a:cs typeface="Arial"/>
              </a:defRPr>
            </a:lvl1pPr>
            <a:lvl2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90000"/>
              <a:buFontTx/>
              <a:buNone/>
              <a:tabLst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2pPr>
            <a:lvl3pPr marL="411480" indent="-171450" algn="l" defTabSz="3429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accent6"/>
              </a:buClr>
              <a:buSzPct val="75000"/>
              <a:buFont typeface="Arial" charset="0"/>
              <a:buChar char="•"/>
              <a:defRPr sz="1600" kern="1200" baseline="0">
                <a:solidFill>
                  <a:srgbClr val="4D4D4F"/>
                </a:solidFill>
                <a:latin typeface="Helvetica Neue LT Pro 55 Roman" charset="0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75000"/>
              <a:buFont typeface="Courier New"/>
              <a:buChar char="o"/>
              <a:defRPr sz="14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/>
              <a:buChar char="»"/>
              <a:defRPr sz="1200" kern="1200" baseline="0">
                <a:solidFill>
                  <a:srgbClr val="4D4D4F"/>
                </a:solidFill>
                <a:latin typeface="Helvetica Neue LT Std 45 Light" charset="0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4380" lvl="2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54380" lvl="2" indent="-34290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</a:rPr>
              <a:t>Data </a:t>
            </a:r>
            <a:r>
              <a:rPr lang="en-US" dirty="0">
                <a:solidFill>
                  <a:srgbClr val="5F6066"/>
                </a:solidFill>
              </a:rPr>
              <a:t>Center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Rebate Processing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Water Treatment 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Water Heating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Energy Audits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ESCOs (Energy Service Companies)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Financing 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Commissioning/Retro-Commissioning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3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116" y="2156826"/>
            <a:ext cx="4704970" cy="800219"/>
          </a:xfrm>
        </p:spPr>
        <p:txBody>
          <a:bodyPr/>
          <a:lstStyle/>
          <a:p>
            <a:r>
              <a:rPr lang="en-US" dirty="0"/>
              <a:t>PA Act </a:t>
            </a:r>
            <a:r>
              <a:rPr lang="en-US" dirty="0" smtClean="0"/>
              <a:t>129, </a:t>
            </a:r>
            <a:r>
              <a:rPr lang="en-US" dirty="0"/>
              <a:t>Phase III</a:t>
            </a:r>
          </a:p>
        </p:txBody>
      </p:sp>
    </p:spTree>
    <p:extLst>
      <p:ext uri="{BB962C8B-B14F-4D97-AF65-F5344CB8AC3E}">
        <p14:creationId xmlns:p14="http://schemas.microsoft.com/office/powerpoint/2010/main" val="144200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0219"/>
          </a:xfrm>
        </p:spPr>
        <p:txBody>
          <a:bodyPr/>
          <a:lstStyle/>
          <a:p>
            <a:r>
              <a:rPr lang="en-US" dirty="0">
                <a:latin typeface="TheMix C5 SemiBold"/>
                <a:ea typeface="MS PGothic" charset="0"/>
              </a:rPr>
              <a:t>Trade Ally </a:t>
            </a:r>
            <a:r>
              <a:rPr lang="en-US" dirty="0" smtClean="0">
                <a:latin typeface="TheMix C5 SemiBold"/>
                <a:ea typeface="MS PGothic" charset="0"/>
              </a:rPr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5398"/>
            <a:ext cx="5308333" cy="4479342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6066"/>
                </a:solidFill>
              </a:rPr>
              <a:t>Leverage PECO Smart Ideas to </a:t>
            </a:r>
            <a:r>
              <a:rPr lang="en-US" sz="2000" dirty="0" smtClean="0">
                <a:solidFill>
                  <a:srgbClr val="5F6066"/>
                </a:solidFill>
              </a:rPr>
              <a:t>grow </a:t>
            </a:r>
            <a:r>
              <a:rPr lang="en-US" sz="2000" dirty="0">
                <a:solidFill>
                  <a:srgbClr val="5F6066"/>
                </a:solidFill>
              </a:rPr>
              <a:t>business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6066"/>
                </a:solidFill>
              </a:rPr>
              <a:t>Exclusive access to training and education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6066"/>
                </a:solidFill>
              </a:rPr>
              <a:t>Listing on the PECO website and through the Call Center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6066"/>
                </a:solidFill>
              </a:rPr>
              <a:t>Access to marketing materials, special promotions and offers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6066"/>
                </a:solidFill>
              </a:rPr>
              <a:t>Newsletters and alerts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6066"/>
                </a:solidFill>
              </a:rPr>
              <a:t>Trade Ally networking and events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6066"/>
                </a:solidFill>
              </a:rPr>
              <a:t>Assigned </a:t>
            </a:r>
            <a:r>
              <a:rPr lang="en-US" sz="2000" dirty="0" smtClean="0">
                <a:solidFill>
                  <a:srgbClr val="5F6066"/>
                </a:solidFill>
              </a:rPr>
              <a:t>outreach </a:t>
            </a:r>
            <a:r>
              <a:rPr lang="en-US" sz="2000" dirty="0">
                <a:solidFill>
                  <a:srgbClr val="5F6066"/>
                </a:solidFill>
              </a:rPr>
              <a:t>personnel </a:t>
            </a:r>
          </a:p>
          <a:p>
            <a:endParaRPr lang="en-US" dirty="0"/>
          </a:p>
        </p:txBody>
      </p:sp>
      <p:pic>
        <p:nvPicPr>
          <p:cNvPr id="4" name="Picture 3" descr="Screen Shot 2016-09-22 at 10.24.3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88" y="2140034"/>
            <a:ext cx="3022711" cy="336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96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646"/>
            <a:ext cx="8229600" cy="830997"/>
          </a:xfrm>
        </p:spPr>
        <p:txBody>
          <a:bodyPr/>
          <a:lstStyle/>
          <a:p>
            <a:r>
              <a:rPr lang="en-US" dirty="0" smtClean="0"/>
              <a:t>Contractor Learning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762"/>
          <a:stretch/>
        </p:blipFill>
        <p:spPr>
          <a:xfrm>
            <a:off x="334596" y="1827532"/>
            <a:ext cx="8352203" cy="401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03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1"/>
            <a:ext cx="8229600" cy="830997"/>
          </a:xfrm>
        </p:spPr>
        <p:txBody>
          <a:bodyPr/>
          <a:lstStyle/>
          <a:p>
            <a:r>
              <a:rPr lang="en-US" dirty="0" smtClean="0"/>
              <a:t>Find a Trade Ally</a:t>
            </a:r>
            <a:endParaRPr lang="en-US" dirty="0"/>
          </a:p>
        </p:txBody>
      </p:sp>
      <p:pic>
        <p:nvPicPr>
          <p:cNvPr id="4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11" y="1684898"/>
            <a:ext cx="5477773" cy="4473939"/>
          </a:xfrm>
        </p:spPr>
      </p:pic>
      <p:sp>
        <p:nvSpPr>
          <p:cNvPr id="5" name="TextBox 4"/>
          <p:cNvSpPr txBox="1"/>
          <p:nvPr/>
        </p:nvSpPr>
        <p:spPr>
          <a:xfrm>
            <a:off x="1808411" y="4573882"/>
            <a:ext cx="20530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Sample Company 1 (0.5 mi)</a:t>
            </a:r>
          </a:p>
          <a:p>
            <a:r>
              <a:rPr lang="en-US" sz="800" dirty="0" smtClean="0"/>
              <a:t>111 Sample A Street, Philadelphia, PA 19000</a:t>
            </a:r>
          </a:p>
          <a:p>
            <a:endParaRPr lang="en-US" sz="800" dirty="0"/>
          </a:p>
          <a:p>
            <a:r>
              <a:rPr lang="en-US" sz="800" b="1" dirty="0" smtClean="0"/>
              <a:t>Sample Company 2 (1.00 mi)</a:t>
            </a:r>
          </a:p>
          <a:p>
            <a:r>
              <a:rPr lang="en-US" sz="800" dirty="0" smtClean="0"/>
              <a:t>222 Sample B Street, Philadelphia, PA 19000</a:t>
            </a:r>
          </a:p>
          <a:p>
            <a:endParaRPr lang="en-US" sz="800" dirty="0"/>
          </a:p>
          <a:p>
            <a:r>
              <a:rPr lang="en-US" sz="800" b="1" dirty="0" smtClean="0"/>
              <a:t>Sample Company 3 (5.00 mi)</a:t>
            </a:r>
          </a:p>
          <a:p>
            <a:r>
              <a:rPr lang="en-US" sz="800" dirty="0" smtClean="0"/>
              <a:t>333 Sample C Street, Philadelphia, PA 19000</a:t>
            </a:r>
          </a:p>
          <a:p>
            <a:endParaRPr lang="en-US" sz="800" dirty="0" smtClean="0"/>
          </a:p>
          <a:p>
            <a:r>
              <a:rPr lang="en-US" sz="800" b="1" dirty="0"/>
              <a:t>Sample Company </a:t>
            </a:r>
            <a:r>
              <a:rPr lang="en-US" sz="800" b="1" dirty="0" smtClean="0"/>
              <a:t>4 (10.00 </a:t>
            </a:r>
            <a:r>
              <a:rPr lang="en-US" sz="800" b="1" dirty="0"/>
              <a:t>mi)</a:t>
            </a:r>
          </a:p>
          <a:p>
            <a:r>
              <a:rPr lang="en-US" sz="800" dirty="0" smtClean="0"/>
              <a:t>444 Sample D Street, Philadelphia, PA 19000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9025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Become a Trade Ally</a:t>
            </a:r>
            <a:endParaRPr lang="en-US" dirty="0">
              <a:latin typeface="TheMix C5 SemiBold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Call the PECO Smart Ideas team at 1-844-4BIZ-SAVE (1-844-424-9728</a:t>
            </a:r>
            <a:r>
              <a:rPr lang="en-US" sz="1800" dirty="0" smtClean="0"/>
              <a:t>) or </a:t>
            </a:r>
            <a:r>
              <a:rPr lang="en-US" sz="1800" dirty="0"/>
              <a:t>email </a:t>
            </a:r>
            <a:r>
              <a:rPr lang="en-US" sz="1800" dirty="0">
                <a:hlinkClick r:id="rId2"/>
              </a:rPr>
              <a:t>pecosmartideas@dnvgl.com</a:t>
            </a:r>
            <a:r>
              <a:rPr lang="en-US" sz="1800" dirty="0"/>
              <a:t>.</a:t>
            </a:r>
          </a:p>
          <a:p>
            <a:r>
              <a:rPr lang="en-US" sz="1800" dirty="0"/>
              <a:t>We’ll help you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294292"/>
              </p:ext>
            </p:extLst>
          </p:nvPr>
        </p:nvGraphicFramePr>
        <p:xfrm>
          <a:off x="457200" y="2136390"/>
          <a:ext cx="8229600" cy="3697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11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3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129 Phase III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S</a:t>
            </a:r>
            <a:r>
              <a:rPr lang="en-US" dirty="0" smtClean="0">
                <a:solidFill>
                  <a:srgbClr val="5F6066"/>
                </a:solidFill>
              </a:rPr>
              <a:t>olutions designed to achieve energy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</a:rPr>
              <a:t>Help customers adopt energy efficient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</a:rPr>
              <a:t>Embed energy efficiency into mindset of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</a:rPr>
              <a:t>Reduce excess energy consumption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</a:rPr>
              <a:t>Decrease customers’ overhead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Divided into three phases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Phase I: June 1, 2009 - May 31, 2013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Phase II June 1, 2013 - May 31, 2016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</a:rPr>
              <a:t>Phase III: June 1, 2016 - May 31,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5F6066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938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129 Goals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137" y="1834359"/>
            <a:ext cx="4122866" cy="421759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buClr>
                <a:srgbClr val="285A9C"/>
              </a:buClr>
            </a:pPr>
            <a:r>
              <a:rPr lang="en-US" sz="2800" dirty="0" smtClean="0">
                <a:solidFill>
                  <a:srgbClr val="62BC45"/>
                </a:solidFill>
                <a:latin typeface="Helvetica Neue LT Pro 55 Roman"/>
              </a:rPr>
              <a:t>Phase II</a:t>
            </a:r>
            <a:endParaRPr lang="en-US" sz="2800" dirty="0">
              <a:solidFill>
                <a:srgbClr val="62BC45"/>
              </a:solidFill>
              <a:latin typeface="Helvetica Neue LT Pro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5F6066"/>
              </a:solidFill>
              <a:latin typeface="Helvetica Neue LT Pro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  <a:latin typeface="Helvetica Neue LT Pro 55 Roman"/>
              </a:rPr>
              <a:t>3 Year Program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F6066"/>
              </a:solidFill>
              <a:latin typeface="Helvetica Neue LT Pro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  <a:latin typeface="Helvetica Neue LT Pro 55 Roman"/>
              </a:rPr>
              <a:t>1,125,550 </a:t>
            </a:r>
            <a:r>
              <a:rPr lang="en-US" sz="1800" dirty="0" err="1" smtClean="0">
                <a:solidFill>
                  <a:srgbClr val="5F6066"/>
                </a:solidFill>
                <a:latin typeface="Helvetica Neue LT Pro 55 Roman"/>
              </a:rPr>
              <a:t>MWh</a:t>
            </a:r>
            <a:r>
              <a:rPr lang="en-US" sz="1800" dirty="0" smtClean="0">
                <a:solidFill>
                  <a:srgbClr val="5F6066"/>
                </a:solidFill>
                <a:latin typeface="Helvetica Neue LT Pro 55 Roman"/>
              </a:rPr>
              <a:t> reduction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F6066"/>
              </a:solidFill>
              <a:latin typeface="Helvetica Neue LT Pro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  <a:latin typeface="Helvetica Neue LT Pro 55 Roman"/>
              </a:rPr>
              <a:t>10% target reductions from GNI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5F6066"/>
              </a:solidFill>
              <a:latin typeface="Helvetica Neue LT Pro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  <a:latin typeface="Helvetica Neue LT Pro 55 Roman"/>
              </a:rPr>
              <a:t>No Demand Reduction target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0016" y="1816073"/>
            <a:ext cx="4321481" cy="423588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dirty="0" smtClean="0">
                <a:solidFill>
                  <a:srgbClr val="62BC45"/>
                </a:solidFill>
                <a:latin typeface="Helvetica Neue LT Pro 55 Roman"/>
              </a:rPr>
              <a:t>Phase III</a:t>
            </a:r>
            <a:endParaRPr lang="en-US" sz="2800" dirty="0">
              <a:solidFill>
                <a:srgbClr val="62BC45"/>
              </a:solidFill>
              <a:latin typeface="Helvetica Neue LT Pro 55 Roman"/>
            </a:endParaRPr>
          </a:p>
          <a:p>
            <a:endParaRPr lang="en-US" sz="1600" dirty="0" smtClean="0">
              <a:solidFill>
                <a:schemeClr val="tx1"/>
              </a:solidFill>
              <a:latin typeface="Helvetica Neue LT Pro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  <a:latin typeface="Helvetica Neue LT Pro 55 Roman"/>
              </a:rPr>
              <a:t>5 Year Program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5F6066"/>
              </a:solidFill>
              <a:latin typeface="Helvetica Neue LT Pro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  <a:latin typeface="Helvetica Neue LT Pro 55 Roman"/>
              </a:rPr>
              <a:t>1,962,659 </a:t>
            </a:r>
            <a:r>
              <a:rPr lang="en-US" sz="1800" dirty="0" err="1" smtClean="0">
                <a:solidFill>
                  <a:srgbClr val="5F6066"/>
                </a:solidFill>
                <a:latin typeface="Helvetica Neue LT Pro 55 Roman"/>
              </a:rPr>
              <a:t>MWh</a:t>
            </a:r>
            <a:r>
              <a:rPr lang="en-US" sz="1800" dirty="0" smtClean="0">
                <a:solidFill>
                  <a:srgbClr val="5F6066"/>
                </a:solidFill>
                <a:latin typeface="Helvetica Neue LT Pro 55 Roman"/>
              </a:rPr>
              <a:t> reduction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5F6066"/>
              </a:solidFill>
              <a:latin typeface="Helvetica Neue LT Pro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  <a:latin typeface="Helvetica Neue LT Pro 55 Roman"/>
              </a:rPr>
              <a:t>3.5% target reductions from GNI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5F6066"/>
              </a:solidFill>
              <a:latin typeface="Helvetica Neue LT Pro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F6066"/>
                </a:solidFill>
                <a:latin typeface="Helvetica Neue LT Pro 55 Roman"/>
              </a:rPr>
              <a:t>161 MW Demand Reduction target</a:t>
            </a:r>
          </a:p>
          <a:p>
            <a:endParaRPr lang="en-US" sz="1800" dirty="0">
              <a:solidFill>
                <a:schemeClr val="tx1"/>
              </a:solidFill>
              <a:latin typeface="Helvetica Neue LT Pro 55 Roman"/>
            </a:endParaRPr>
          </a:p>
          <a:p>
            <a:endParaRPr lang="en-US" sz="1800" dirty="0">
              <a:solidFill>
                <a:schemeClr val="tx1"/>
              </a:solidFill>
              <a:latin typeface="Helvetica Neue LT Pro 55 Roman"/>
            </a:endParaRPr>
          </a:p>
          <a:p>
            <a:pPr>
              <a:buClr>
                <a:srgbClr val="285A9C"/>
              </a:buClr>
            </a:pPr>
            <a:endParaRPr lang="en-US" sz="1700" b="1" dirty="0">
              <a:solidFill>
                <a:srgbClr val="003399"/>
              </a:solidFill>
              <a:latin typeface="Helvetica Neue LT Pro 55 Roman"/>
            </a:endParaRPr>
          </a:p>
          <a:p>
            <a:pPr>
              <a:buClr>
                <a:srgbClr val="285A9C"/>
              </a:buClr>
            </a:pPr>
            <a:endParaRPr lang="en-US" sz="1700" b="1" dirty="0">
              <a:solidFill>
                <a:srgbClr val="003399"/>
              </a:solidFill>
              <a:latin typeface="Helvetica Neue 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486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Reduce facility’s operating costs</a:t>
            </a:r>
            <a:endParaRPr lang="en-US" dirty="0">
              <a:solidFill>
                <a:srgbClr val="5F616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Eliminate energy waste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Almost 30% of energy consumed by buildings is used inefficiently or unnecessarily</a:t>
            </a:r>
            <a:endParaRPr lang="en-US" dirty="0">
              <a:solidFill>
                <a:srgbClr val="5F616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Create a comfortable and safe environment for employees, customers, and guests</a:t>
            </a:r>
            <a:endParaRPr lang="en-US" dirty="0">
              <a:solidFill>
                <a:srgbClr val="5F616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Demonstrate environmental stewardship by reducing energy use and greenhouse gas emissions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0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945" y="2156826"/>
            <a:ext cx="6356111" cy="800219"/>
          </a:xfrm>
        </p:spPr>
        <p:txBody>
          <a:bodyPr/>
          <a:lstStyle/>
          <a:p>
            <a:r>
              <a:rPr lang="en-US" dirty="0"/>
              <a:t>PECO Smart Ideas for Your Business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9" y="3600975"/>
            <a:ext cx="2804403" cy="1790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58" y="3281510"/>
            <a:ext cx="2834886" cy="1783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70" y="3600975"/>
            <a:ext cx="2834886" cy="1783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27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PECO Smart Ideas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A suite of nine residential and seven business programs offering solutions for energy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Customer-centric portfolio of energy solutions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Solutions cross every sector from commercial and industrial </a:t>
            </a:r>
            <a:r>
              <a:rPr lang="en-US" dirty="0" smtClean="0">
                <a:solidFill>
                  <a:srgbClr val="5F6163"/>
                </a:solidFill>
              </a:rPr>
              <a:t>from </a:t>
            </a:r>
            <a:r>
              <a:rPr lang="en-US" dirty="0">
                <a:solidFill>
                  <a:srgbClr val="5F6163"/>
                </a:solidFill>
              </a:rPr>
              <a:t>nonprofits and government to retail and real estate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Includes whole building systems and new construction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Incentives </a:t>
            </a:r>
            <a:r>
              <a:rPr lang="en-US" dirty="0">
                <a:solidFill>
                  <a:srgbClr val="5F6163"/>
                </a:solidFill>
              </a:rPr>
              <a:t>designed to influence customer decisions</a:t>
            </a:r>
          </a:p>
          <a:p>
            <a:pPr marL="75438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163"/>
                </a:solidFill>
              </a:rPr>
              <a:t>Offset the incremental capital cost of selecting more energy efficient solutions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163"/>
                </a:solidFill>
              </a:rPr>
              <a:t>Motivate </a:t>
            </a:r>
            <a:r>
              <a:rPr lang="en-US" dirty="0">
                <a:solidFill>
                  <a:srgbClr val="5F6163"/>
                </a:solidFill>
              </a:rPr>
              <a:t>customers to chose higher efficiency products, equipment and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F616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0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PECO Smart Ideas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 Neue LT Std 55 Roman"/>
                <a:ea typeface="MS PGothic" charset="0"/>
              </a:rPr>
              <a:t>Since June 2009, more than: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$500 million saved by customers through PECO Smart Ideas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2.2 billion kilowatt </a:t>
            </a:r>
            <a:r>
              <a:rPr lang="en-US" dirty="0" smtClean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hours </a:t>
            </a:r>
            <a:r>
              <a:rPr lang="en-US" dirty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of electricity saved through energy efficiency </a:t>
            </a:r>
            <a:r>
              <a:rPr lang="en-US" dirty="0" smtClean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actions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8,000 </a:t>
            </a:r>
            <a:r>
              <a:rPr lang="en-US" dirty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incentives earned by non-residential (business) customers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58,000 rebates provided to customers for recycling older, working appliances</a:t>
            </a:r>
          </a:p>
          <a:p>
            <a:r>
              <a:rPr lang="en-US" dirty="0">
                <a:latin typeface="Helvetica Neue LT Std 55 Roman"/>
                <a:ea typeface="MS PGothic" charset="0"/>
              </a:rPr>
              <a:t>Environmental </a:t>
            </a:r>
            <a:r>
              <a:rPr lang="en-US" dirty="0" smtClean="0">
                <a:latin typeface="Helvetica Neue LT Std 55 Roman"/>
                <a:ea typeface="MS PGothic" charset="0"/>
              </a:rPr>
              <a:t>benefits </a:t>
            </a:r>
            <a:r>
              <a:rPr lang="en-US" dirty="0">
                <a:latin typeface="Helvetica Neue LT Std 55 Roman"/>
                <a:ea typeface="MS PGothic" charset="0"/>
              </a:rPr>
              <a:t>savings equal to: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Reducing vehicle emissions produced by more than 267,000 passenger vehicles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Planting more than 2.3 million trees</a:t>
            </a:r>
          </a:p>
          <a:p>
            <a:pPr marL="754380" lvl="2" indent="-342900"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Eliminating 2.4 billion miles </a:t>
            </a:r>
            <a:r>
              <a:rPr lang="en-US" dirty="0" smtClean="0">
                <a:solidFill>
                  <a:srgbClr val="5F6066"/>
                </a:solidFill>
                <a:latin typeface="Helvetica Neue LT Std 55 Roman"/>
                <a:ea typeface="MS PGothic" charset="0"/>
              </a:rPr>
              <a:t>driven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 smtClean="0">
                <a:latin typeface="Helvetica Neue LT Std 55 Roman"/>
                <a:ea typeface="MS PGothic" charset="0"/>
              </a:rPr>
              <a:t>PECO </a:t>
            </a:r>
            <a:r>
              <a:rPr lang="en-US" dirty="0">
                <a:latin typeface="Helvetica Neue LT Std 55 Roman"/>
                <a:ea typeface="MS PGothic" charset="0"/>
              </a:rPr>
              <a:t>named ENERGY STAR</a:t>
            </a:r>
            <a:r>
              <a:rPr lang="en-US" kern="10000" dirty="0">
                <a:latin typeface="Helvetica Neue LT Std 55 Roman"/>
                <a:ea typeface="MS PGothic" charset="0"/>
              </a:rPr>
              <a:t>®</a:t>
            </a:r>
            <a:r>
              <a:rPr lang="en-US" dirty="0">
                <a:latin typeface="Helvetica Neue LT Std 55 Roman"/>
                <a:ea typeface="MS PGothic" charset="0"/>
              </a:rPr>
              <a:t> Partner of the Year </a:t>
            </a:r>
            <a:endParaRPr lang="en-US" dirty="0" smtClean="0">
              <a:latin typeface="Helvetica Neue LT Std 55 Roman"/>
              <a:ea typeface="MS PGothic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 smtClean="0">
                <a:latin typeface="Helvetica Neue LT Std 55 Roman"/>
                <a:ea typeface="MS PGothic" charset="0"/>
              </a:rPr>
              <a:t>four </a:t>
            </a:r>
            <a:r>
              <a:rPr lang="en-US" dirty="0">
                <a:latin typeface="Helvetica Neue LT Std 55 Roman"/>
                <a:ea typeface="MS PGothic" charset="0"/>
              </a:rPr>
              <a:t>times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009" y="4938590"/>
            <a:ext cx="2156791" cy="10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9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ptember Launch 2013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</TotalTime>
  <Words>1665</Words>
  <Application>Microsoft Macintosh PowerPoint</Application>
  <PresentationFormat>On-screen Show (4:3)</PresentationFormat>
  <Paragraphs>298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September Launch 2013 </vt:lpstr>
      <vt:lpstr>PECO Smart Ideas  for Your Business </vt:lpstr>
      <vt:lpstr>Agenda</vt:lpstr>
      <vt:lpstr>PA Act 129, Phase III</vt:lpstr>
      <vt:lpstr>Act 129 Phase III </vt:lpstr>
      <vt:lpstr>Act 129 Goals</vt:lpstr>
      <vt:lpstr>Benefits of Energy Efficiency</vt:lpstr>
      <vt:lpstr>PECO Smart Ideas for Your Business</vt:lpstr>
      <vt:lpstr>PECO Smart Ideas Overview</vt:lpstr>
      <vt:lpstr>PECO Smart Ideas Accomplishments</vt:lpstr>
      <vt:lpstr>New in Phase III</vt:lpstr>
      <vt:lpstr>PECO Smart Ideas for Your Business Solutions</vt:lpstr>
      <vt:lpstr>Commercial and Industrial Solutions</vt:lpstr>
      <vt:lpstr>Commercial and Industrial Solutions Overview</vt:lpstr>
      <vt:lpstr>Prescriptive Measures</vt:lpstr>
      <vt:lpstr>Custom Measures </vt:lpstr>
      <vt:lpstr>Start Saving Today</vt:lpstr>
      <vt:lpstr>Multifamily Solutions</vt:lpstr>
      <vt:lpstr>Multifamily Solutions Overview</vt:lpstr>
      <vt:lpstr>Direct Install</vt:lpstr>
      <vt:lpstr>Energy Assessment</vt:lpstr>
      <vt:lpstr>Prescriptive Incentives</vt:lpstr>
      <vt:lpstr>Start Saving Today</vt:lpstr>
      <vt:lpstr>Small Business Solutions</vt:lpstr>
      <vt:lpstr>Small Business Solutions Overview</vt:lpstr>
      <vt:lpstr>Success Stories</vt:lpstr>
      <vt:lpstr>Start Saving Today</vt:lpstr>
      <vt:lpstr>PECO Smart Ideas Trade Allies</vt:lpstr>
      <vt:lpstr>Trade Ally Program Benefits</vt:lpstr>
      <vt:lpstr>Trade Allies</vt:lpstr>
      <vt:lpstr>Trade Ally Program Overview</vt:lpstr>
      <vt:lpstr>Contractor Learning Center</vt:lpstr>
      <vt:lpstr>Find a Trade Ally</vt:lpstr>
      <vt:lpstr>Become a Trade Ally</vt:lpstr>
      <vt:lpstr>Thank You!</vt:lpstr>
    </vt:vector>
  </TitlesOfParts>
  <Company>ICFI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Zonderwyk, Kelly</dc:creator>
  <cp:lastModifiedBy>Mike Newman</cp:lastModifiedBy>
  <cp:revision>233</cp:revision>
  <cp:lastPrinted>2016-08-05T00:12:16Z</cp:lastPrinted>
  <dcterms:created xsi:type="dcterms:W3CDTF">2016-07-19T17:46:21Z</dcterms:created>
  <dcterms:modified xsi:type="dcterms:W3CDTF">2017-02-15T20:37:53Z</dcterms:modified>
</cp:coreProperties>
</file>