
<file path=[Content_Types].xml><?xml version="1.0" encoding="utf-8"?>
<Types xmlns="http://schemas.openxmlformats.org/package/2006/content-types">
  <Default Extension="xml" ContentType="application/xml"/>
  <Default Extension="jpeg" ContentType="image/jpeg"/>
  <Default Extension="jpg" ContentType="image/jpeg"/>
  <Default Extension="rels" ContentType="application/vnd.openxmlformats-package.relationships+xml"/>
  <Default Extension="gif" ContentType="image/g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03" r:id="rId1"/>
  </p:sldMasterIdLst>
  <p:notesMasterIdLst>
    <p:notesMasterId r:id="rId15"/>
  </p:notesMasterIdLst>
  <p:sldIdLst>
    <p:sldId id="261" r:id="rId2"/>
    <p:sldId id="260" r:id="rId3"/>
    <p:sldId id="280" r:id="rId4"/>
    <p:sldId id="263" r:id="rId5"/>
    <p:sldId id="278" r:id="rId6"/>
    <p:sldId id="267" r:id="rId7"/>
    <p:sldId id="266" r:id="rId8"/>
    <p:sldId id="274" r:id="rId9"/>
    <p:sldId id="271" r:id="rId10"/>
    <p:sldId id="272" r:id="rId11"/>
    <p:sldId id="279" r:id="rId12"/>
    <p:sldId id="281" r:id="rId13"/>
    <p:sldId id="264"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notes"/>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5047" autoAdjust="0"/>
  </p:normalViewPr>
  <p:slideViewPr>
    <p:cSldViewPr snapToGrid="0" snapToObjects="1">
      <p:cViewPr>
        <p:scale>
          <a:sx n="100" d="100"/>
          <a:sy n="100" d="100"/>
        </p:scale>
        <p:origin x="-680" y="272"/>
      </p:cViewPr>
      <p:guideLst>
        <p:guide orient="horz" pos="2160"/>
        <p:guide pos="2880"/>
      </p:guideLst>
    </p:cSldViewPr>
  </p:slideViewPr>
  <p:notesTextViewPr>
    <p:cViewPr>
      <p:scale>
        <a:sx n="100" d="100"/>
        <a:sy n="100" d="100"/>
      </p:scale>
      <p:origin x="0" y="376"/>
    </p:cViewPr>
  </p:notesTextViewPr>
  <p:notesViewPr>
    <p:cSldViewPr snapToGrid="0" snapToObjects="1">
      <p:cViewPr varScale="1">
        <p:scale>
          <a:sx n="71" d="100"/>
          <a:sy n="71" d="100"/>
        </p:scale>
        <p:origin x="-2800" y="-11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interSettings" Target="printerSettings/printerSettings1.bin"/><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E3051CB-56C0-E74C-A285-3767026B7048}" type="datetimeFigureOut">
              <a:rPr lang="en-US" smtClean="0"/>
              <a:t>2/17/16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8C2A818-E6C3-FA43-BCB6-EED0CE4472AF}" type="slidenum">
              <a:rPr lang="en-US" smtClean="0"/>
              <a:t>‹#›</a:t>
            </a:fld>
            <a:endParaRPr lang="en-US"/>
          </a:p>
        </p:txBody>
      </p:sp>
    </p:spTree>
    <p:extLst>
      <p:ext uri="{BB962C8B-B14F-4D97-AF65-F5344CB8AC3E}">
        <p14:creationId xmlns:p14="http://schemas.microsoft.com/office/powerpoint/2010/main" val="36792290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kern="1200" dirty="0" smtClean="0">
                <a:solidFill>
                  <a:schemeClr val="tx1"/>
                </a:solidFill>
                <a:effectLst/>
                <a:latin typeface="+mn-lt"/>
                <a:ea typeface="+mn-ea"/>
                <a:cs typeface="+mn-cs"/>
              </a:rPr>
              <a:t>Good afternoon! Thank you for the introduction.</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6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600" kern="1200" dirty="0" smtClean="0">
                <a:solidFill>
                  <a:schemeClr val="tx1"/>
                </a:solidFill>
                <a:effectLst/>
                <a:latin typeface="+mn-lt"/>
                <a:ea typeface="+mn-ea"/>
                <a:cs typeface="+mn-cs"/>
              </a:rPr>
              <a:t>100 years ago on June 26</a:t>
            </a:r>
            <a:r>
              <a:rPr lang="en-US" sz="1600" kern="1200" baseline="30000" dirty="0" smtClean="0">
                <a:solidFill>
                  <a:schemeClr val="tx1"/>
                </a:solidFill>
                <a:effectLst/>
                <a:latin typeface="+mn-lt"/>
                <a:ea typeface="+mn-ea"/>
                <a:cs typeface="+mn-cs"/>
              </a:rPr>
              <a:t>th</a:t>
            </a:r>
            <a:r>
              <a:rPr lang="en-US" sz="1600" kern="1200" baseline="0" dirty="0" smtClean="0">
                <a:solidFill>
                  <a:schemeClr val="tx1"/>
                </a:solidFill>
                <a:effectLst/>
                <a:latin typeface="+mn-lt"/>
                <a:ea typeface="+mn-ea"/>
                <a:cs typeface="+mn-cs"/>
              </a:rPr>
              <a:t> </a:t>
            </a:r>
            <a:r>
              <a:rPr lang="en-US" sz="1600" kern="1200" baseline="0" dirty="0" smtClean="0">
                <a:solidFill>
                  <a:schemeClr val="tx1"/>
                </a:solidFill>
                <a:effectLst/>
                <a:latin typeface="+mn-lt"/>
                <a:ea typeface="+mn-ea"/>
                <a:cs typeface="+mn-cs"/>
              </a:rPr>
              <a:t>1915 </a:t>
            </a:r>
            <a:r>
              <a:rPr lang="en-US" sz="1600" kern="1200" dirty="0" smtClean="0">
                <a:solidFill>
                  <a:schemeClr val="tx1"/>
                </a:solidFill>
                <a:effectLst/>
                <a:latin typeface="+mn-lt"/>
                <a:ea typeface="+mn-ea"/>
                <a:cs typeface="+mn-cs"/>
              </a:rPr>
              <a:t>Willis Carrier </a:t>
            </a:r>
            <a:r>
              <a:rPr lang="en-US" sz="1600" kern="1200" baseline="0" dirty="0" smtClean="0">
                <a:solidFill>
                  <a:schemeClr val="tx1"/>
                </a:solidFill>
                <a:effectLst/>
                <a:latin typeface="+mn-lt"/>
                <a:ea typeface="+mn-ea"/>
                <a:cs typeface="+mn-cs"/>
              </a:rPr>
              <a:t>and some friends</a:t>
            </a:r>
            <a:r>
              <a:rPr lang="en-US" sz="1600" kern="1200" dirty="0" smtClean="0">
                <a:solidFill>
                  <a:schemeClr val="tx1"/>
                </a:solidFill>
                <a:effectLst/>
                <a:latin typeface="+mn-lt"/>
                <a:ea typeface="+mn-ea"/>
                <a:cs typeface="+mn-cs"/>
              </a:rPr>
              <a:t> formed the Carrier Engineering Corporation.</a:t>
            </a:r>
            <a:r>
              <a:rPr lang="en-US" sz="1600" kern="1200" baseline="0" dirty="0" smtClean="0">
                <a:solidFill>
                  <a:schemeClr val="tx1"/>
                </a:solidFill>
                <a:effectLst/>
                <a:latin typeface="+mn-lt"/>
                <a:ea typeface="+mn-ea"/>
                <a:cs typeface="+mn-cs"/>
              </a:rPr>
              <a:t>  </a:t>
            </a:r>
            <a:r>
              <a:rPr lang="en-US" sz="1600" dirty="0" smtClean="0"/>
              <a:t>The main motivation of his air conditioning</a:t>
            </a:r>
            <a:r>
              <a:rPr lang="en-US" sz="1600" baseline="0" dirty="0" smtClean="0"/>
              <a:t> method at the time</a:t>
            </a:r>
            <a:r>
              <a:rPr lang="en-US" sz="1600" dirty="0" smtClean="0"/>
              <a:t> was to control humidity. </a:t>
            </a:r>
            <a:endParaRPr lang="en-US" sz="1600"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en-US" sz="1600"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600" baseline="0" dirty="0" smtClean="0"/>
              <a:t>I </a:t>
            </a:r>
            <a:r>
              <a:rPr lang="en-US" sz="1600" baseline="0" dirty="0" smtClean="0"/>
              <a:t>am going to present a new method of controlling both humidity and temperature that saves energy and cost overall.</a:t>
            </a:r>
          </a:p>
          <a:p>
            <a:endParaRPr lang="en-US" sz="1600" baseline="0" dirty="0" smtClean="0"/>
          </a:p>
          <a:p>
            <a:r>
              <a:rPr lang="en-US" sz="1600" baseline="0" dirty="0" smtClean="0"/>
              <a:t>Dr. Charles Bullock, a retired Carrier Fellow, used to say “Sadly we do only cooling not full air conditioning.”</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D8C2A818-E6C3-FA43-BCB6-EED0CE4472AF}" type="slidenum">
              <a:rPr lang="en-US" smtClean="0"/>
              <a:t>1</a:t>
            </a:fld>
            <a:endParaRPr lang="en-US"/>
          </a:p>
        </p:txBody>
      </p:sp>
    </p:spTree>
    <p:extLst>
      <p:ext uri="{BB962C8B-B14F-4D97-AF65-F5344CB8AC3E}">
        <p14:creationId xmlns:p14="http://schemas.microsoft.com/office/powerpoint/2010/main" val="5372566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dirty="0" smtClean="0"/>
              <a:t>The problem is that conventional Direct Expansion (DX) systems using cold coils to condense moisture</a:t>
            </a:r>
            <a:r>
              <a:rPr lang="en-US" sz="1600" baseline="0" dirty="0" smtClean="0"/>
              <a:t> </a:t>
            </a:r>
            <a:r>
              <a:rPr lang="en-US" sz="1600" dirty="0" smtClean="0"/>
              <a:t>do not remove humidity </a:t>
            </a:r>
            <a:r>
              <a:rPr lang="en-US" sz="1600" dirty="0" smtClean="0"/>
              <a:t>efficiently and can do only 20% latent energy.</a:t>
            </a:r>
            <a:endParaRPr lang="en-US" sz="1600" dirty="0" smtClean="0"/>
          </a:p>
          <a:p>
            <a:endParaRPr lang="en-US" sz="1600" baseline="0" dirty="0" smtClean="0"/>
          </a:p>
          <a:p>
            <a:r>
              <a:rPr lang="en-US" sz="1600" baseline="0" dirty="0" smtClean="0"/>
              <a:t>This </a:t>
            </a:r>
            <a:r>
              <a:rPr lang="en-US" sz="1600" baseline="0" dirty="0" smtClean="0"/>
              <a:t>limit on the ability to remove humidity leaves buildings damp and also cold in the attempt to remove humidity. Cold buildings are more expensive to cool.</a:t>
            </a:r>
          </a:p>
          <a:p>
            <a:endParaRPr lang="en-US" sz="1600" baseline="0" dirty="0" smtClean="0"/>
          </a:p>
          <a:p>
            <a:r>
              <a:rPr lang="en-US" sz="1600" baseline="0" dirty="0" smtClean="0"/>
              <a:t>The ratio of latent heat (humidity) to sensible heat (temperature) risen because sensible heat loads have fallen with better insulation and more efficient lighting, but the humidity from ventilation air and occupants has stayed about the same.</a:t>
            </a:r>
          </a:p>
          <a:p>
            <a:endParaRPr lang="en-US" sz="1600" baseline="0" dirty="0" smtClean="0"/>
          </a:p>
          <a:p>
            <a:endParaRPr lang="en-US" baseline="0" dirty="0" smtClean="0"/>
          </a:p>
          <a:p>
            <a:endParaRPr lang="en-US" baseline="0" dirty="0" smtClean="0"/>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D8C2A818-E6C3-FA43-BCB6-EED0CE4472AF}" type="slidenum">
              <a:rPr lang="en-US" smtClean="0"/>
              <a:t>2</a:t>
            </a:fld>
            <a:endParaRPr lang="en-US"/>
          </a:p>
        </p:txBody>
      </p:sp>
    </p:spTree>
    <p:extLst>
      <p:ext uri="{BB962C8B-B14F-4D97-AF65-F5344CB8AC3E}">
        <p14:creationId xmlns:p14="http://schemas.microsoft.com/office/powerpoint/2010/main" val="25767311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dirty="0" smtClean="0"/>
              <a:t>The list of problems with existing systems goes on.  The purpose of air conditioning is not just to cool – It is to create comfortable conditions.</a:t>
            </a:r>
            <a:endParaRPr lang="en-US" sz="1600" dirty="0"/>
          </a:p>
        </p:txBody>
      </p:sp>
      <p:sp>
        <p:nvSpPr>
          <p:cNvPr id="4" name="Slide Number Placeholder 3"/>
          <p:cNvSpPr>
            <a:spLocks noGrp="1"/>
          </p:cNvSpPr>
          <p:nvPr>
            <p:ph type="sldNum" sz="quarter" idx="10"/>
          </p:nvPr>
        </p:nvSpPr>
        <p:spPr/>
        <p:txBody>
          <a:bodyPr/>
          <a:lstStyle/>
          <a:p>
            <a:fld id="{D8C2A818-E6C3-FA43-BCB6-EED0CE4472AF}" type="slidenum">
              <a:rPr lang="en-US" smtClean="0"/>
              <a:t>3</a:t>
            </a:fld>
            <a:endParaRPr lang="en-US"/>
          </a:p>
        </p:txBody>
      </p:sp>
    </p:spTree>
    <p:extLst>
      <p:ext uri="{BB962C8B-B14F-4D97-AF65-F5344CB8AC3E}">
        <p14:creationId xmlns:p14="http://schemas.microsoft.com/office/powerpoint/2010/main" val="40950971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dirty="0" smtClean="0"/>
              <a:t>Comfort </a:t>
            </a:r>
            <a:r>
              <a:rPr lang="en-US" sz="1600" dirty="0" smtClean="0"/>
              <a:t>and health </a:t>
            </a:r>
            <a:r>
              <a:rPr lang="en-US" sz="1600" dirty="0" smtClean="0"/>
              <a:t>are the main </a:t>
            </a:r>
            <a:r>
              <a:rPr lang="en-US" sz="1600" baseline="0" dirty="0" smtClean="0"/>
              <a:t>purpose </a:t>
            </a:r>
            <a:r>
              <a:rPr lang="en-US" sz="1600" baseline="0" dirty="0" smtClean="0"/>
              <a:t>of air conditioning.  As </a:t>
            </a:r>
            <a:r>
              <a:rPr lang="en-US" sz="1600" baseline="0" dirty="0" err="1" smtClean="0"/>
              <a:t>Dr</a:t>
            </a:r>
            <a:r>
              <a:rPr lang="en-US" sz="1600" baseline="0" dirty="0" smtClean="0"/>
              <a:t> Bullock said “We do not condition air” and he was speaking for </a:t>
            </a:r>
            <a:r>
              <a:rPr lang="en-US" sz="1600" baseline="0" dirty="0" smtClean="0"/>
              <a:t>the HVAC </a:t>
            </a:r>
            <a:r>
              <a:rPr lang="en-US" sz="1600" baseline="0" dirty="0" smtClean="0"/>
              <a:t>industry in general.</a:t>
            </a:r>
          </a:p>
          <a:p>
            <a:endParaRPr lang="en-US" sz="1600" baseline="0" dirty="0" smtClean="0"/>
          </a:p>
          <a:p>
            <a:r>
              <a:rPr lang="en-US" sz="1600" baseline="0" dirty="0" smtClean="0"/>
              <a:t>Most buildings – even high quality offices – do not meet ASHRAE 62.2 mandated ventilation volumes on a really bad day.  The ventilation air volume is reduced on such days because the HVAC system cannot deal with the humidity load adequately. </a:t>
            </a:r>
            <a:endParaRPr lang="en-US" sz="1600" baseline="0" dirty="0" smtClean="0"/>
          </a:p>
          <a:p>
            <a:endParaRPr lang="en-US" sz="1600" baseline="0" dirty="0" smtClean="0"/>
          </a:p>
          <a:p>
            <a:r>
              <a:rPr lang="en-US" sz="1600" baseline="0" dirty="0" smtClean="0"/>
              <a:t>Much </a:t>
            </a:r>
            <a:r>
              <a:rPr lang="en-US" sz="1600" baseline="0" dirty="0" smtClean="0"/>
              <a:t>of the humidity comes from the Outside Air. Outside Air volumes in schools were recently reported by a government study to be only 40% </a:t>
            </a:r>
            <a:r>
              <a:rPr lang="en-US" sz="1600" u="sng" baseline="0" dirty="0" smtClean="0"/>
              <a:t>on average</a:t>
            </a:r>
            <a:r>
              <a:rPr lang="en-US" sz="1600" baseline="0" dirty="0" smtClean="0"/>
              <a:t> of the </a:t>
            </a:r>
            <a:r>
              <a:rPr lang="en-US" sz="1600" baseline="0" dirty="0" smtClean="0"/>
              <a:t>mandated </a:t>
            </a:r>
            <a:r>
              <a:rPr lang="en-US" sz="1600" baseline="0" dirty="0" smtClean="0"/>
              <a:t>levels. </a:t>
            </a:r>
            <a:endParaRPr lang="en-US" sz="1600" baseline="0" dirty="0" smtClean="0"/>
          </a:p>
          <a:p>
            <a:endParaRPr lang="en-US" sz="1600" baseline="0" dirty="0" smtClean="0"/>
          </a:p>
          <a:p>
            <a:r>
              <a:rPr lang="en-US" sz="1600" baseline="0" dirty="0" smtClean="0"/>
              <a:t>Hospitals require relatively high levels of Outside Air. Hospitals also require low humidity air especially in operating rooms to reduce infection </a:t>
            </a:r>
            <a:r>
              <a:rPr lang="en-US" sz="1600" baseline="0" dirty="0" smtClean="0"/>
              <a:t>risk, and cleaned and </a:t>
            </a:r>
            <a:r>
              <a:rPr lang="en-US" sz="1600" baseline="0" dirty="0" err="1" smtClean="0"/>
              <a:t>sterilzed</a:t>
            </a:r>
            <a:r>
              <a:rPr lang="en-US" sz="1600" baseline="0" dirty="0" smtClean="0"/>
              <a:t>.</a:t>
            </a:r>
            <a:endParaRPr lang="en-US" sz="1600" baseline="0" dirty="0" smtClean="0"/>
          </a:p>
          <a:p>
            <a:endParaRPr lang="en-US" dirty="0"/>
          </a:p>
        </p:txBody>
      </p:sp>
      <p:sp>
        <p:nvSpPr>
          <p:cNvPr id="4" name="Slide Number Placeholder 3"/>
          <p:cNvSpPr>
            <a:spLocks noGrp="1"/>
          </p:cNvSpPr>
          <p:nvPr>
            <p:ph type="sldNum" sz="quarter" idx="10"/>
          </p:nvPr>
        </p:nvSpPr>
        <p:spPr/>
        <p:txBody>
          <a:bodyPr/>
          <a:lstStyle/>
          <a:p>
            <a:fld id="{D8C2A818-E6C3-FA43-BCB6-EED0CE4472AF}" type="slidenum">
              <a:rPr lang="en-US" smtClean="0"/>
              <a:t>4</a:t>
            </a:fld>
            <a:endParaRPr lang="en-US"/>
          </a:p>
        </p:txBody>
      </p:sp>
    </p:spTree>
    <p:extLst>
      <p:ext uri="{BB962C8B-B14F-4D97-AF65-F5344CB8AC3E}">
        <p14:creationId xmlns:p14="http://schemas.microsoft.com/office/powerpoint/2010/main" val="11366579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baseline="0" dirty="0" smtClean="0"/>
              <a:t>Many people believe that “air conditioning makes them sick”. Well! That is not accurate. Bacteria, viruses and pollutants make them sick, but a normal HVAC system produces </a:t>
            </a:r>
            <a:r>
              <a:rPr lang="en-US" sz="1600" baseline="0" dirty="0" smtClean="0"/>
              <a:t>an unhealthy humidity </a:t>
            </a:r>
            <a:r>
              <a:rPr lang="en-US" sz="1600" baseline="0" dirty="0" smtClean="0"/>
              <a:t>level and does not remove </a:t>
            </a:r>
            <a:r>
              <a:rPr lang="en-US" sz="1600" baseline="0" dirty="0" smtClean="0"/>
              <a:t>pollutants or microbes.</a:t>
            </a:r>
            <a:endParaRPr lang="en-US" sz="1600"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en-US" sz="1600"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600" baseline="0" dirty="0" smtClean="0"/>
              <a:t>The Sterling Chart (ASHRAE, 1985) shows that the relative humidity should be between 35 and 50% for health reasons. </a:t>
            </a:r>
            <a:endParaRPr lang="en-US" sz="1600" dirty="0"/>
          </a:p>
        </p:txBody>
      </p:sp>
      <p:sp>
        <p:nvSpPr>
          <p:cNvPr id="4" name="Slide Number Placeholder 3"/>
          <p:cNvSpPr>
            <a:spLocks noGrp="1"/>
          </p:cNvSpPr>
          <p:nvPr>
            <p:ph type="sldNum" sz="quarter" idx="10"/>
          </p:nvPr>
        </p:nvSpPr>
        <p:spPr/>
        <p:txBody>
          <a:bodyPr/>
          <a:lstStyle/>
          <a:p>
            <a:fld id="{D8C2A818-E6C3-FA43-BCB6-EED0CE4472AF}" type="slidenum">
              <a:rPr lang="en-US" smtClean="0"/>
              <a:t>5</a:t>
            </a:fld>
            <a:endParaRPr lang="en-US"/>
          </a:p>
        </p:txBody>
      </p:sp>
    </p:spTree>
    <p:extLst>
      <p:ext uri="{BB962C8B-B14F-4D97-AF65-F5344CB8AC3E}">
        <p14:creationId xmlns:p14="http://schemas.microsoft.com/office/powerpoint/2010/main" val="27755040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dirty="0" smtClean="0"/>
              <a:t>Better</a:t>
            </a:r>
            <a:r>
              <a:rPr lang="en-US" sz="1600" baseline="0" dirty="0" smtClean="0"/>
              <a:t> </a:t>
            </a:r>
            <a:r>
              <a:rPr lang="en-US" sz="1600" baseline="0" dirty="0" smtClean="0"/>
              <a:t>insulation and efficient lighting mean </a:t>
            </a:r>
            <a:r>
              <a:rPr lang="en-US" sz="1600" baseline="0" dirty="0" smtClean="0"/>
              <a:t>that the Outside Air load is a greater proportion of the total.  This also means that the</a:t>
            </a:r>
            <a:r>
              <a:rPr lang="en-US" sz="1600" b="1" u="sng" baseline="0" dirty="0" smtClean="0"/>
              <a:t> latent </a:t>
            </a:r>
            <a:r>
              <a:rPr lang="en-US" sz="1600" baseline="0" dirty="0" smtClean="0"/>
              <a:t>load is a greater proportion of the total load. The Sensible Heat Ratio falls well below the 80% level.</a:t>
            </a:r>
          </a:p>
          <a:p>
            <a:endParaRPr lang="en-US" sz="1600" baseline="0" dirty="0" smtClean="0"/>
          </a:p>
          <a:p>
            <a:r>
              <a:rPr lang="en-US" sz="1600" baseline="0" dirty="0" smtClean="0"/>
              <a:t>Climate change has resulted in humidity design conditions are being exceeded even more frequently than temperature design conditions.  </a:t>
            </a:r>
          </a:p>
          <a:p>
            <a:endParaRPr lang="en-US" sz="1600" baseline="0" dirty="0" smtClean="0"/>
          </a:p>
          <a:p>
            <a:r>
              <a:rPr lang="en-US" sz="1600" baseline="0" dirty="0" smtClean="0"/>
              <a:t>Few technology innovations address the need to control humidity effectively and economically. Conventional systems have veered towards VAV and VRF. There are hot gas bypass and heat pipes. So-called “high-efficiency air conditioners” do not solve the humidity problem nor significantly improve energy efficiency at peak demand.</a:t>
            </a:r>
          </a:p>
          <a:p>
            <a:endParaRPr lang="en-US" sz="1600" baseline="0" dirty="0" smtClean="0"/>
          </a:p>
        </p:txBody>
      </p:sp>
      <p:sp>
        <p:nvSpPr>
          <p:cNvPr id="4" name="Slide Number Placeholder 3"/>
          <p:cNvSpPr>
            <a:spLocks noGrp="1"/>
          </p:cNvSpPr>
          <p:nvPr>
            <p:ph type="sldNum" sz="quarter" idx="10"/>
          </p:nvPr>
        </p:nvSpPr>
        <p:spPr/>
        <p:txBody>
          <a:bodyPr/>
          <a:lstStyle/>
          <a:p>
            <a:fld id="{D8C2A818-E6C3-FA43-BCB6-EED0CE4472AF}" type="slidenum">
              <a:rPr lang="en-US" smtClean="0"/>
              <a:t>6</a:t>
            </a:fld>
            <a:endParaRPr lang="en-US"/>
          </a:p>
        </p:txBody>
      </p:sp>
    </p:spTree>
    <p:extLst>
      <p:ext uri="{BB962C8B-B14F-4D97-AF65-F5344CB8AC3E}">
        <p14:creationId xmlns:p14="http://schemas.microsoft.com/office/powerpoint/2010/main" val="19653864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dirty="0" smtClean="0"/>
              <a:t>A better A/C</a:t>
            </a:r>
            <a:r>
              <a:rPr lang="en-US" sz="1600" baseline="0" dirty="0" smtClean="0"/>
              <a:t> system would be designed to remove humidity in an energy efficient way. </a:t>
            </a:r>
          </a:p>
          <a:p>
            <a:endParaRPr lang="en-US" sz="1600"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600" baseline="0" dirty="0" smtClean="0"/>
              <a:t>Desiccant </a:t>
            </a:r>
            <a:r>
              <a:rPr lang="en-US" sz="1600" baseline="0" dirty="0" smtClean="0"/>
              <a:t>processes until now have been </a:t>
            </a:r>
            <a:r>
              <a:rPr lang="en-US" sz="1600" baseline="0" dirty="0" smtClean="0"/>
              <a:t>either inefficient or have required high temperatures </a:t>
            </a:r>
            <a:r>
              <a:rPr lang="en-US" sz="1600" baseline="0" dirty="0" smtClean="0"/>
              <a:t>to regenerate the desiccant</a:t>
            </a:r>
            <a:r>
              <a:rPr lang="en-US" sz="1600" baseline="0" dirty="0" smtClean="0"/>
              <a:t>. This means they do not match well with compressors as the cooling source. </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600"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600" dirty="0" smtClean="0"/>
              <a:t>The 3</a:t>
            </a:r>
            <a:r>
              <a:rPr lang="en-US" sz="1600" baseline="30000" dirty="0" smtClean="0"/>
              <a:t>rd</a:t>
            </a:r>
            <a:r>
              <a:rPr lang="en-US" sz="1600" dirty="0" smtClean="0"/>
              <a:t> Generation </a:t>
            </a:r>
            <a:r>
              <a:rPr lang="en-US" sz="1600" dirty="0" smtClean="0"/>
              <a:t>Liquid Desiccant process </a:t>
            </a:r>
            <a:r>
              <a:rPr lang="en-US" sz="1600" dirty="0" smtClean="0"/>
              <a:t>I am going to describe can use </a:t>
            </a:r>
            <a:r>
              <a:rPr lang="en-US" sz="1600" dirty="0" smtClean="0"/>
              <a:t>water-based heat pump</a:t>
            </a:r>
            <a:r>
              <a:rPr lang="en-US" sz="1600" baseline="0" dirty="0" smtClean="0"/>
              <a:t>s or refrigerant direct compressors </a:t>
            </a:r>
            <a:r>
              <a:rPr lang="en-US" sz="1600" baseline="0" dirty="0" smtClean="0"/>
              <a:t>as energy </a:t>
            </a:r>
            <a:r>
              <a:rPr lang="en-US" sz="1600" baseline="0" dirty="0" smtClean="0"/>
              <a:t>sources, </a:t>
            </a:r>
            <a:r>
              <a:rPr lang="en-US" sz="1600" baseline="0" dirty="0" smtClean="0"/>
              <a:t>or renewable sources.  </a:t>
            </a:r>
            <a:endParaRPr lang="en-US" dirty="0"/>
          </a:p>
        </p:txBody>
      </p:sp>
      <p:sp>
        <p:nvSpPr>
          <p:cNvPr id="4" name="Slide Number Placeholder 3"/>
          <p:cNvSpPr>
            <a:spLocks noGrp="1"/>
          </p:cNvSpPr>
          <p:nvPr>
            <p:ph type="sldNum" sz="quarter" idx="10"/>
          </p:nvPr>
        </p:nvSpPr>
        <p:spPr/>
        <p:txBody>
          <a:bodyPr/>
          <a:lstStyle/>
          <a:p>
            <a:fld id="{D8C2A818-E6C3-FA43-BCB6-EED0CE4472AF}" type="slidenum">
              <a:rPr lang="en-US" smtClean="0"/>
              <a:t>7</a:t>
            </a:fld>
            <a:endParaRPr lang="en-US"/>
          </a:p>
        </p:txBody>
      </p:sp>
    </p:spTree>
    <p:extLst>
      <p:ext uri="{BB962C8B-B14F-4D97-AF65-F5344CB8AC3E}">
        <p14:creationId xmlns:p14="http://schemas.microsoft.com/office/powerpoint/2010/main" val="34314546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smtClean="0"/>
              <a:t>I define a</a:t>
            </a:r>
            <a:r>
              <a:rPr lang="en-US" sz="1200" baseline="0" dirty="0" smtClean="0"/>
              <a:t> </a:t>
            </a:r>
            <a:r>
              <a:rPr lang="en-US" sz="1200" dirty="0" smtClean="0"/>
              <a:t>Third Generation (3G)</a:t>
            </a:r>
            <a:r>
              <a:rPr lang="en-US" sz="1200" baseline="0" dirty="0" smtClean="0"/>
              <a:t> </a:t>
            </a:r>
            <a:r>
              <a:rPr lang="en-US" sz="1200" dirty="0" smtClean="0"/>
              <a:t>Liquid Desiccant</a:t>
            </a:r>
            <a:r>
              <a:rPr lang="en-US" sz="1200" baseline="0" dirty="0" smtClean="0"/>
              <a:t> system as one that removes combined latent and sensible energy </a:t>
            </a:r>
            <a:r>
              <a:rPr lang="en-US" sz="1200" baseline="0" dirty="0" smtClean="0"/>
              <a:t>as required. </a:t>
            </a:r>
            <a:r>
              <a:rPr lang="en-US" sz="1200" baseline="0" dirty="0" smtClean="0"/>
              <a:t>It provides both dehumidification and cooling without using wet </a:t>
            </a:r>
            <a:r>
              <a:rPr lang="en-US" sz="1200" baseline="0" dirty="0" smtClean="0"/>
              <a:t>coils.  Conventional systems cool to the </a:t>
            </a:r>
            <a:r>
              <a:rPr lang="en-US" sz="1200" baseline="0" dirty="0" err="1" smtClean="0"/>
              <a:t>dewpoint</a:t>
            </a:r>
            <a:r>
              <a:rPr lang="en-US" sz="1200" baseline="0" dirty="0" smtClean="0"/>
              <a:t> and then try to remove moisture down the saturation line. The air should then be reheated.  Desiccant systems go straight to the comfort condition and you have a choice about exactly what that is.</a:t>
            </a:r>
            <a:endParaRPr lang="en-US" sz="1200" baseline="0" dirty="0" smtClean="0"/>
          </a:p>
          <a:p>
            <a:endParaRPr lang="en-US" sz="1200" dirty="0" smtClean="0"/>
          </a:p>
          <a:p>
            <a:r>
              <a:rPr lang="en-US" sz="1200" dirty="0" smtClean="0"/>
              <a:t>[For </a:t>
            </a:r>
            <a:r>
              <a:rPr lang="en-US" sz="1200" dirty="0" smtClean="0"/>
              <a:t>the technically minded, on this psychrometric chart the</a:t>
            </a:r>
            <a:r>
              <a:rPr lang="en-US" sz="1200" baseline="0" dirty="0" smtClean="0"/>
              <a:t> orange line</a:t>
            </a:r>
            <a:r>
              <a:rPr lang="en-US" sz="1200" dirty="0" smtClean="0"/>
              <a:t> shows the conventional cooling of Outside Air followed by more cooling down the saturation line. Most air conditioners</a:t>
            </a:r>
            <a:r>
              <a:rPr lang="en-US" sz="1200" baseline="0" dirty="0" smtClean="0"/>
              <a:t> cool to</a:t>
            </a:r>
            <a:r>
              <a:rPr lang="en-US" sz="1200" dirty="0" smtClean="0"/>
              <a:t> 55F and deliver air directly to the space – cold and damp.  “Better quality” systems cool further to around 45F removing more moisture and then reheat to around 60F. The reheating</a:t>
            </a:r>
            <a:r>
              <a:rPr lang="en-US" sz="1200" baseline="0" dirty="0" smtClean="0"/>
              <a:t> need not be expensive. </a:t>
            </a:r>
            <a:r>
              <a:rPr lang="en-US" sz="1200" dirty="0" smtClean="0"/>
              <a:t>What is costly is that it is undoing the expensive deep cooling</a:t>
            </a:r>
            <a:r>
              <a:rPr lang="en-US" sz="1200" baseline="0" dirty="0" smtClean="0"/>
              <a:t> that is needed only to</a:t>
            </a:r>
            <a:r>
              <a:rPr lang="en-US" sz="1200" dirty="0" smtClean="0"/>
              <a:t> remove humidity.</a:t>
            </a:r>
          </a:p>
          <a:p>
            <a:r>
              <a:rPr lang="en-US" sz="1200" dirty="0" smtClean="0"/>
              <a:t>The </a:t>
            </a:r>
            <a:r>
              <a:rPr lang="en-US" sz="1200" dirty="0" smtClean="0"/>
              <a:t>green lines show third generation liquid desiccant technology. Only the necessary enthalpy reduction is carried out. All the energy used is usefully employed in removing unwanted enthalpy. The user has a choice about the range of conditions supplied and achieved in the space</a:t>
            </a:r>
            <a:r>
              <a:rPr lang="en-US" sz="1200" dirty="0" smtClean="0"/>
              <a:t>.]</a:t>
            </a:r>
            <a:endParaRPr lang="en-US" sz="1200" dirty="0" smtClean="0"/>
          </a:p>
          <a:p>
            <a:endParaRPr lang="en-US" sz="1200" smtClean="0"/>
          </a:p>
          <a:p>
            <a:r>
              <a:rPr lang="en-US" sz="1200" smtClean="0"/>
              <a:t>Note </a:t>
            </a:r>
            <a:r>
              <a:rPr lang="en-US" sz="1200" dirty="0" smtClean="0"/>
              <a:t>that the conventional system(1) </a:t>
            </a:r>
            <a:r>
              <a:rPr lang="en-US" sz="1200" dirty="0" smtClean="0"/>
              <a:t>needs to remove </a:t>
            </a:r>
            <a:r>
              <a:rPr lang="en-US" sz="1200" dirty="0" smtClean="0"/>
              <a:t>nearly equal latent and sensible energy removed and the 3G system (2) removes considerably more latent </a:t>
            </a:r>
            <a:r>
              <a:rPr lang="en-US" sz="1200" baseline="0" dirty="0" smtClean="0"/>
              <a:t>energy than sensible.</a:t>
            </a:r>
            <a:endParaRPr lang="en-US" sz="1200" dirty="0"/>
          </a:p>
        </p:txBody>
      </p:sp>
      <p:sp>
        <p:nvSpPr>
          <p:cNvPr id="4" name="Slide Number Placeholder 3"/>
          <p:cNvSpPr>
            <a:spLocks noGrp="1"/>
          </p:cNvSpPr>
          <p:nvPr>
            <p:ph type="sldNum" sz="quarter" idx="10"/>
          </p:nvPr>
        </p:nvSpPr>
        <p:spPr/>
        <p:txBody>
          <a:bodyPr/>
          <a:lstStyle/>
          <a:p>
            <a:fld id="{D8C2A818-E6C3-FA43-BCB6-EED0CE4472AF}" type="slidenum">
              <a:rPr lang="en-US" smtClean="0"/>
              <a:t>8</a:t>
            </a:fld>
            <a:endParaRPr lang="en-US"/>
          </a:p>
        </p:txBody>
      </p:sp>
    </p:spTree>
    <p:extLst>
      <p:ext uri="{BB962C8B-B14F-4D97-AF65-F5344CB8AC3E}">
        <p14:creationId xmlns:p14="http://schemas.microsoft.com/office/powerpoint/2010/main" val="42059526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dirty="0" smtClean="0"/>
              <a:t>One such Third</a:t>
            </a:r>
            <a:r>
              <a:rPr lang="en-US" sz="1600" baseline="0" dirty="0" smtClean="0"/>
              <a:t> Generation Liquid Desiccant system is a multi-stage process recently patent pending. </a:t>
            </a:r>
            <a:r>
              <a:rPr lang="en-US" sz="1600" dirty="0" smtClean="0"/>
              <a:t>The heart of the Multi-Stage LD system is a series of desiccant absorbers. Four </a:t>
            </a:r>
            <a:r>
              <a:rPr lang="en-US" sz="1600" dirty="0" smtClean="0"/>
              <a:t>are shown. </a:t>
            </a:r>
            <a:r>
              <a:rPr lang="en-US" sz="1600" dirty="0" smtClean="0"/>
              <a:t>At each stage the desiccant is pumped from a sump to wet the absorber pad. The air flows over the pad and the liquid desiccant absorbs moisture and gives out latent heat.  The desiccant is pumped through a plate heat exchanger </a:t>
            </a:r>
            <a:r>
              <a:rPr lang="en-US" sz="1600" baseline="0" dirty="0" smtClean="0"/>
              <a:t>and is cooled by an external source. Water, glycol or refrigerant may be used as the cooling fluid. </a:t>
            </a:r>
            <a:endParaRPr lang="en-US" sz="1600" baseline="0" dirty="0" smtClean="0"/>
          </a:p>
          <a:p>
            <a:endParaRPr lang="en-US" sz="1600" baseline="0" dirty="0" smtClean="0"/>
          </a:p>
          <a:p>
            <a:r>
              <a:rPr lang="en-US" sz="1600" baseline="0" dirty="0" smtClean="0"/>
              <a:t>Cooling the desiccant at each stage makes it more effective at removing moisture from the air.</a:t>
            </a:r>
            <a:endParaRPr lang="en-US" sz="1600" baseline="0" dirty="0" smtClean="0"/>
          </a:p>
          <a:p>
            <a:endParaRPr lang="en-US" sz="1600" baseline="0" dirty="0" smtClean="0"/>
          </a:p>
          <a:p>
            <a:r>
              <a:rPr lang="en-US" sz="1600" baseline="0" dirty="0" smtClean="0"/>
              <a:t>The </a:t>
            </a:r>
            <a:r>
              <a:rPr lang="en-US" sz="1600" baseline="0" dirty="0" smtClean="0"/>
              <a:t>desiccant flows through the device at a controlled rate countercurrent to the air and exits in a diluted state for regeneration</a:t>
            </a:r>
            <a:r>
              <a:rPr lang="en-US" sz="1600" baseline="0" dirty="0" smtClean="0"/>
              <a:t>.</a:t>
            </a:r>
          </a:p>
          <a:p>
            <a:endParaRPr lang="en-US" sz="1600" baseline="0" dirty="0" smtClean="0"/>
          </a:p>
          <a:p>
            <a:r>
              <a:rPr lang="en-US" sz="1600" baseline="0" dirty="0" smtClean="0"/>
              <a:t>The system has been independently tested using 60F water.</a:t>
            </a:r>
            <a:endParaRPr lang="en-US" sz="1600" dirty="0"/>
          </a:p>
        </p:txBody>
      </p:sp>
      <p:sp>
        <p:nvSpPr>
          <p:cNvPr id="4" name="Slide Number Placeholder 3"/>
          <p:cNvSpPr>
            <a:spLocks noGrp="1"/>
          </p:cNvSpPr>
          <p:nvPr>
            <p:ph type="sldNum" sz="quarter" idx="10"/>
          </p:nvPr>
        </p:nvSpPr>
        <p:spPr/>
        <p:txBody>
          <a:bodyPr/>
          <a:lstStyle/>
          <a:p>
            <a:fld id="{D8C2A818-E6C3-FA43-BCB6-EED0CE4472AF}" type="slidenum">
              <a:rPr lang="en-US" smtClean="0"/>
              <a:t>9</a:t>
            </a:fld>
            <a:endParaRPr lang="en-US"/>
          </a:p>
        </p:txBody>
      </p:sp>
    </p:spTree>
    <p:extLst>
      <p:ext uri="{BB962C8B-B14F-4D97-AF65-F5344CB8AC3E}">
        <p14:creationId xmlns:p14="http://schemas.microsoft.com/office/powerpoint/2010/main" val="5787407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dirty="0" smtClean="0"/>
              <a:t>This </a:t>
            </a:r>
            <a:r>
              <a:rPr lang="en-US" sz="1600" dirty="0" smtClean="0"/>
              <a:t>apparatus </a:t>
            </a:r>
            <a:r>
              <a:rPr lang="en-US" sz="1600" dirty="0" smtClean="0"/>
              <a:t>is almost the same as the air conditioner. The desiccant regenerator reconcentrates the liquid desiccant so that it can be reused. It</a:t>
            </a:r>
            <a:r>
              <a:rPr lang="en-US" sz="1600" baseline="0" dirty="0" smtClean="0"/>
              <a:t> is the same apparatus but with an optional air-to-air heat exchanger to preheat the air. The regenerator is fed with a heating fluid instead of a cooling fluid and the air is the exhaust air from the building to recapture </a:t>
            </a:r>
            <a:r>
              <a:rPr lang="en-US" sz="1600" baseline="0" dirty="0" smtClean="0"/>
              <a:t>the energy used to cool it.</a:t>
            </a:r>
            <a:endParaRPr lang="en-US" sz="1600"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en-US" sz="1600"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600" baseline="0" dirty="0" smtClean="0"/>
              <a:t>With a compressor, the </a:t>
            </a:r>
            <a:r>
              <a:rPr lang="en-US" sz="1600" baseline="0" dirty="0" smtClean="0"/>
              <a:t>regenerator is acting like the condenser coil in a compressor-based system and replaces 70% of the condenser coils.</a:t>
            </a:r>
          </a:p>
          <a:p>
            <a:endParaRPr lang="en-US" sz="1600" baseline="0" dirty="0" smtClean="0"/>
          </a:p>
          <a:p>
            <a:r>
              <a:rPr lang="en-US" sz="1600" baseline="0" dirty="0" smtClean="0"/>
              <a:t>This design has been tested and shown to be effective for typical building requirements with a heating fluid at 130F or less.</a:t>
            </a:r>
            <a:endParaRPr lang="en-US" sz="1600" dirty="0"/>
          </a:p>
        </p:txBody>
      </p:sp>
      <p:sp>
        <p:nvSpPr>
          <p:cNvPr id="4" name="Slide Number Placeholder 3"/>
          <p:cNvSpPr>
            <a:spLocks noGrp="1"/>
          </p:cNvSpPr>
          <p:nvPr>
            <p:ph type="sldNum" sz="quarter" idx="10"/>
          </p:nvPr>
        </p:nvSpPr>
        <p:spPr/>
        <p:txBody>
          <a:bodyPr/>
          <a:lstStyle/>
          <a:p>
            <a:fld id="{D8C2A818-E6C3-FA43-BCB6-EED0CE4472AF}" type="slidenum">
              <a:rPr lang="en-US" smtClean="0"/>
              <a:t>10</a:t>
            </a:fld>
            <a:endParaRPr lang="en-US"/>
          </a:p>
        </p:txBody>
      </p:sp>
    </p:spTree>
    <p:extLst>
      <p:ext uri="{BB962C8B-B14F-4D97-AF65-F5344CB8AC3E}">
        <p14:creationId xmlns:p14="http://schemas.microsoft.com/office/powerpoint/2010/main" val="12772188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dirty="0" smtClean="0"/>
              <a:t>This</a:t>
            </a:r>
            <a:r>
              <a:rPr lang="en-US" sz="1600" baseline="0" dirty="0" smtClean="0"/>
              <a:t> system can control the air temperature and humidity independently.  It uses mild cooling and heating temperatures and so can be more efficient.  60F and 130F are </a:t>
            </a:r>
            <a:r>
              <a:rPr lang="en-US" sz="1600" u="sng" baseline="0" dirty="0" smtClean="0"/>
              <a:t>revolutionary temperatures </a:t>
            </a:r>
            <a:r>
              <a:rPr lang="en-US" sz="1600" baseline="0" dirty="0" smtClean="0"/>
              <a:t>that can be achieved with the multistage process.</a:t>
            </a:r>
          </a:p>
          <a:p>
            <a:endParaRPr lang="en-US" sz="1600" baseline="0" dirty="0" smtClean="0"/>
          </a:p>
          <a:p>
            <a:r>
              <a:rPr lang="en-US" sz="1600" baseline="0" dirty="0" smtClean="0"/>
              <a:t>The effectiveness of the </a:t>
            </a:r>
            <a:r>
              <a:rPr lang="en-US" sz="1600" baseline="0" dirty="0" smtClean="0"/>
              <a:t>cooling and heat </a:t>
            </a:r>
            <a:r>
              <a:rPr lang="en-US" sz="1600" baseline="0" dirty="0" smtClean="0"/>
              <a:t>use is over 95% even off-peak. It can use any source of heat and cooling </a:t>
            </a:r>
            <a:r>
              <a:rPr lang="en-US" sz="1600" baseline="0" dirty="0" smtClean="0"/>
              <a:t>(such </a:t>
            </a:r>
            <a:r>
              <a:rPr lang="en-US" sz="1600" baseline="0" dirty="0" smtClean="0"/>
              <a:t>as </a:t>
            </a:r>
            <a:r>
              <a:rPr lang="en-US" sz="1600" baseline="0" dirty="0" err="1" smtClean="0"/>
              <a:t>groundsource</a:t>
            </a:r>
            <a:r>
              <a:rPr lang="en-US" sz="1600" baseline="0" dirty="0" smtClean="0"/>
              <a:t>).</a:t>
            </a:r>
            <a:endParaRPr lang="en-US" sz="1600" baseline="0" dirty="0" smtClean="0"/>
          </a:p>
          <a:p>
            <a:endParaRPr lang="en-US" sz="1600" baseline="0" dirty="0" smtClean="0"/>
          </a:p>
          <a:p>
            <a:r>
              <a:rPr lang="en-US" sz="1600" baseline="0" dirty="0" smtClean="0"/>
              <a:t>It solves all the 13 problems I listed earlier</a:t>
            </a:r>
            <a:r>
              <a:rPr lang="en-US" sz="1600" baseline="0" dirty="0" smtClean="0"/>
              <a:t>.  The equipment is made here in the USA.</a:t>
            </a:r>
            <a:endParaRPr lang="en-US" sz="1600" dirty="0"/>
          </a:p>
        </p:txBody>
      </p:sp>
      <p:sp>
        <p:nvSpPr>
          <p:cNvPr id="4" name="Slide Number Placeholder 3"/>
          <p:cNvSpPr>
            <a:spLocks noGrp="1"/>
          </p:cNvSpPr>
          <p:nvPr>
            <p:ph type="sldNum" sz="quarter" idx="10"/>
          </p:nvPr>
        </p:nvSpPr>
        <p:spPr/>
        <p:txBody>
          <a:bodyPr/>
          <a:lstStyle/>
          <a:p>
            <a:fld id="{D8C2A818-E6C3-FA43-BCB6-EED0CE4472AF}" type="slidenum">
              <a:rPr lang="en-US" smtClean="0"/>
              <a:t>11</a:t>
            </a:fld>
            <a:endParaRPr lang="en-US"/>
          </a:p>
        </p:txBody>
      </p:sp>
    </p:spTree>
    <p:extLst>
      <p:ext uri="{BB962C8B-B14F-4D97-AF65-F5344CB8AC3E}">
        <p14:creationId xmlns:p14="http://schemas.microsoft.com/office/powerpoint/2010/main" val="24819321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dirty="0" smtClean="0"/>
              <a:t>This is the first of the Beta units on test at an independent facility.</a:t>
            </a:r>
          </a:p>
          <a:p>
            <a:endParaRPr lang="en-US" sz="1600" dirty="0" smtClean="0"/>
          </a:p>
          <a:p>
            <a:r>
              <a:rPr lang="en-US" sz="1600" dirty="0" smtClean="0"/>
              <a:t>At 2,000 cfm the unit had a capacity of 15 tons</a:t>
            </a:r>
            <a:r>
              <a:rPr lang="en-US" sz="1600" baseline="0" dirty="0" smtClean="0"/>
              <a:t> – far higher than most systems.</a:t>
            </a:r>
          </a:p>
          <a:p>
            <a:endParaRPr lang="en-US" sz="1600" baseline="0" dirty="0" smtClean="0"/>
          </a:p>
          <a:p>
            <a:r>
              <a:rPr lang="en-US" sz="1600" baseline="0" dirty="0" smtClean="0"/>
              <a:t>The cold and hot water pipes are shown.</a:t>
            </a:r>
            <a:endParaRPr lang="en-US" sz="1600" dirty="0"/>
          </a:p>
        </p:txBody>
      </p:sp>
      <p:sp>
        <p:nvSpPr>
          <p:cNvPr id="4" name="Slide Number Placeholder 3"/>
          <p:cNvSpPr>
            <a:spLocks noGrp="1"/>
          </p:cNvSpPr>
          <p:nvPr>
            <p:ph type="sldNum" sz="quarter" idx="10"/>
          </p:nvPr>
        </p:nvSpPr>
        <p:spPr/>
        <p:txBody>
          <a:bodyPr/>
          <a:lstStyle/>
          <a:p>
            <a:fld id="{D8C2A818-E6C3-FA43-BCB6-EED0CE4472AF}" type="slidenum">
              <a:rPr lang="en-US" smtClean="0"/>
              <a:t>12</a:t>
            </a:fld>
            <a:endParaRPr lang="en-US"/>
          </a:p>
        </p:txBody>
      </p:sp>
    </p:spTree>
    <p:extLst>
      <p:ext uri="{BB962C8B-B14F-4D97-AF65-F5344CB8AC3E}">
        <p14:creationId xmlns:p14="http://schemas.microsoft.com/office/powerpoint/2010/main" val="23036382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baseline="0" dirty="0" smtClean="0"/>
              <a:t>The system described </a:t>
            </a:r>
            <a:r>
              <a:rPr lang="en-US" sz="1600" baseline="0" dirty="0" smtClean="0"/>
              <a:t>is a rational use of energy:</a:t>
            </a:r>
            <a:endParaRPr lang="en-US" sz="1600" baseline="0" dirty="0" smtClean="0"/>
          </a:p>
          <a:p>
            <a:r>
              <a:rPr lang="en-US" sz="1600" baseline="0" dirty="0" smtClean="0"/>
              <a:t>The 3G LD system removes humidity efficiently and </a:t>
            </a:r>
            <a:r>
              <a:rPr lang="en-US" sz="1600" baseline="0" dirty="0" smtClean="0"/>
              <a:t>saves on average </a:t>
            </a:r>
            <a:r>
              <a:rPr lang="en-US" sz="1600" baseline="0" dirty="0" smtClean="0"/>
              <a:t>60% of energy. It uses compressors more efficiently, and at a capital cost no more than conventional systems and with </a:t>
            </a:r>
            <a:r>
              <a:rPr lang="en-US" sz="1600" baseline="0" dirty="0" smtClean="0"/>
              <a:t>lower </a:t>
            </a:r>
            <a:r>
              <a:rPr lang="en-US" sz="1600" baseline="0" dirty="0" smtClean="0"/>
              <a:t>air </a:t>
            </a:r>
            <a:r>
              <a:rPr lang="en-US" sz="1600" baseline="0" dirty="0" smtClean="0"/>
              <a:t>flow. </a:t>
            </a:r>
            <a:endParaRPr lang="en-US" sz="1600" baseline="0" dirty="0" smtClean="0"/>
          </a:p>
          <a:p>
            <a:endParaRPr lang="en-US" sz="1600" baseline="0" dirty="0" smtClean="0"/>
          </a:p>
          <a:p>
            <a:r>
              <a:rPr lang="en-US" sz="1600" baseline="0" dirty="0" smtClean="0"/>
              <a:t>It controls humidity effectively and </a:t>
            </a:r>
            <a:r>
              <a:rPr lang="en-US" sz="1600" baseline="0" dirty="0" smtClean="0"/>
              <a:t>independently </a:t>
            </a:r>
            <a:r>
              <a:rPr lang="en-US" sz="1600" baseline="0" dirty="0" smtClean="0"/>
              <a:t>of temperature.  It enables the supply of ventilation air even at high latent loads with lower energy consumption. It can be used almost </a:t>
            </a:r>
            <a:r>
              <a:rPr lang="en-US" sz="1600" baseline="0" dirty="0" smtClean="0"/>
              <a:t>every HVAC application </a:t>
            </a:r>
            <a:r>
              <a:rPr lang="en-US" sz="1600" baseline="0" dirty="0" smtClean="0"/>
              <a:t>with conventional compressors or with renewable energy.</a:t>
            </a:r>
          </a:p>
          <a:p>
            <a:endParaRPr lang="en-US" sz="1600" baseline="0" dirty="0" smtClean="0"/>
          </a:p>
          <a:p>
            <a:r>
              <a:rPr lang="en-US" sz="1600" baseline="0" dirty="0" smtClean="0"/>
              <a:t>The plan is to make and test field trial units this year and launch a commercial product next year. </a:t>
            </a:r>
            <a:endParaRPr lang="en-US" sz="1600" baseline="0" dirty="0" smtClean="0"/>
          </a:p>
          <a:p>
            <a:endParaRPr lang="en-US" sz="1600" baseline="0" dirty="0" smtClean="0"/>
          </a:p>
          <a:p>
            <a:r>
              <a:rPr lang="en-US" sz="1600" baseline="0" dirty="0" smtClean="0"/>
              <a:t> </a:t>
            </a:r>
            <a:r>
              <a:rPr lang="en-US" sz="1600" baseline="0" dirty="0" smtClean="0"/>
              <a:t>THANK YOU.  ANY QUESTIONS?</a:t>
            </a:r>
          </a:p>
          <a:p>
            <a:endParaRPr lang="en-US" dirty="0"/>
          </a:p>
        </p:txBody>
      </p:sp>
      <p:sp>
        <p:nvSpPr>
          <p:cNvPr id="4" name="Slide Number Placeholder 3"/>
          <p:cNvSpPr>
            <a:spLocks noGrp="1"/>
          </p:cNvSpPr>
          <p:nvPr>
            <p:ph type="sldNum" sz="quarter" idx="10"/>
          </p:nvPr>
        </p:nvSpPr>
        <p:spPr/>
        <p:txBody>
          <a:bodyPr/>
          <a:lstStyle/>
          <a:p>
            <a:fld id="{D8C2A818-E6C3-FA43-BCB6-EED0CE4472AF}" type="slidenum">
              <a:rPr lang="en-US" smtClean="0"/>
              <a:t>13</a:t>
            </a:fld>
            <a:endParaRPr lang="en-US"/>
          </a:p>
        </p:txBody>
      </p:sp>
    </p:spTree>
    <p:extLst>
      <p:ext uri="{BB962C8B-B14F-4D97-AF65-F5344CB8AC3E}">
        <p14:creationId xmlns:p14="http://schemas.microsoft.com/office/powerpoint/2010/main" val="11462849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22921" y="1523999"/>
            <a:ext cx="6498158" cy="1724867"/>
          </a:xfrm>
        </p:spPr>
        <p:txBody>
          <a:bodyPr vert="horz" lIns="91440" tIns="45720" rIns="91440" bIns="45720" rtlCol="0" anchor="b" anchorCtr="0">
            <a:noAutofit/>
          </a:bodyPr>
          <a:lstStyle>
            <a:lvl1pPr marL="0" indent="0" algn="ctr" defTabSz="914400" rtl="0" eaLnBrk="1" latinLnBrk="0" hangingPunct="1">
              <a:spcBef>
                <a:spcPct val="0"/>
              </a:spcBef>
              <a:buClr>
                <a:schemeClr val="accent1">
                  <a:lumMod val="60000"/>
                  <a:lumOff val="40000"/>
                </a:schemeClr>
              </a:buClr>
              <a:buSzPct val="110000"/>
              <a:buFont typeface="Wingdings 2" pitchFamily="18" charset="2"/>
              <a:buNone/>
              <a:defRPr sz="4600" kern="1200">
                <a:solidFill>
                  <a:schemeClr val="accent1"/>
                </a:solidFill>
                <a:latin typeface="+mj-lt"/>
                <a:ea typeface="+mj-ea"/>
                <a:cs typeface="+mj-cs"/>
              </a:defRPr>
            </a:lvl1pPr>
          </a:lstStyle>
          <a:p>
            <a:r>
              <a:rPr lang="en-US" smtClean="0"/>
              <a:t>Click to edit Master title style</a:t>
            </a:r>
            <a:endParaRPr/>
          </a:p>
        </p:txBody>
      </p:sp>
      <p:sp>
        <p:nvSpPr>
          <p:cNvPr id="3" name="Subtitle 2"/>
          <p:cNvSpPr>
            <a:spLocks noGrp="1"/>
          </p:cNvSpPr>
          <p:nvPr>
            <p:ph type="subTitle" idx="1"/>
          </p:nvPr>
        </p:nvSpPr>
        <p:spPr>
          <a:xfrm>
            <a:off x="1322921" y="3299012"/>
            <a:ext cx="6498159" cy="916641"/>
          </a:xfrm>
        </p:spPr>
        <p:txBody>
          <a:bodyPr vert="horz" lIns="91440" tIns="45720" rIns="91440" bIns="45720" rtlCol="0">
            <a:normAutofit/>
          </a:bodyPr>
          <a:lstStyle>
            <a:lvl1pPr marL="0" indent="0" algn="ctr" defTabSz="914400" rtl="0" eaLnBrk="1" latinLnBrk="0" hangingPunct="1">
              <a:spcBef>
                <a:spcPts val="300"/>
              </a:spcBef>
              <a:buClr>
                <a:schemeClr val="accent1">
                  <a:lumMod val="60000"/>
                  <a:lumOff val="40000"/>
                </a:schemeClr>
              </a:buClr>
              <a:buSzPct val="110000"/>
              <a:buFont typeface="Wingdings 2" pitchFamily="18" charset="2"/>
              <a:buNone/>
              <a:defRPr sz="1800" kern="1200">
                <a:solidFill>
                  <a:schemeClr val="tx1">
                    <a:tint val="7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p:txBody>
          <a:bodyPr/>
          <a:lstStyle/>
          <a:p>
            <a:fld id="{E7EAD3AD-FC9F-764F-8676-93D0D5123F63}" type="datetimeFigureOut">
              <a:rPr lang="en-US" smtClean="0"/>
              <a:t>2/17/16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02014F-E4A2-6042-8D5B-B01231F56391}"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E7EAD3AD-FC9F-764F-8676-93D0D5123F63}" type="datetimeFigureOut">
              <a:rPr lang="en-US" smtClean="0"/>
              <a:t>2/17/16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02014F-E4A2-6042-8D5B-B01231F56391}"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sp>
        <p:nvSpPr>
          <p:cNvPr id="2" name="Title 1"/>
          <p:cNvSpPr>
            <a:spLocks noGrp="1"/>
          </p:cNvSpPr>
          <p:nvPr>
            <p:ph type="ctrTitle"/>
          </p:nvPr>
        </p:nvSpPr>
        <p:spPr>
          <a:xfrm>
            <a:off x="363538" y="3352801"/>
            <a:ext cx="8416925" cy="1470025"/>
          </a:xfrm>
        </p:spPr>
        <p:txBody>
          <a:bodyPr/>
          <a:lstStyle/>
          <a:p>
            <a:r>
              <a:rPr lang="en-US" smtClean="0"/>
              <a:t>Click to edit Master title style</a:t>
            </a:r>
            <a:endParaRPr dirty="0"/>
          </a:p>
        </p:txBody>
      </p:sp>
      <p:sp>
        <p:nvSpPr>
          <p:cNvPr id="3" name="Subtitle 2"/>
          <p:cNvSpPr>
            <a:spLocks noGrp="1"/>
          </p:cNvSpPr>
          <p:nvPr>
            <p:ph type="subTitle" idx="1"/>
          </p:nvPr>
        </p:nvSpPr>
        <p:spPr>
          <a:xfrm>
            <a:off x="363538" y="4771029"/>
            <a:ext cx="8416925" cy="972671"/>
          </a:xfrm>
        </p:spPr>
        <p:txBody>
          <a:bodyPr>
            <a:normAutofit/>
          </a:bodyPr>
          <a:lstStyle>
            <a:lvl1pPr marL="0" indent="0" algn="ctr">
              <a:spcBef>
                <a:spcPts val="300"/>
              </a:spcBef>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p:txBody>
          <a:bodyPr/>
          <a:lstStyle/>
          <a:p>
            <a:fld id="{E7EAD3AD-FC9F-764F-8676-93D0D5123F63}" type="datetimeFigureOut">
              <a:rPr lang="en-US" smtClean="0"/>
              <a:t>2/17/16</a:t>
            </a:fld>
            <a:endParaRPr lang="en-US"/>
          </a:p>
        </p:txBody>
      </p:sp>
      <p:sp>
        <p:nvSpPr>
          <p:cNvPr id="5" name="Footer Placeholder 4"/>
          <p:cNvSpPr>
            <a:spLocks noGrp="1"/>
          </p:cNvSpPr>
          <p:nvPr>
            <p:ph type="ftr" sz="quarter" idx="11"/>
          </p:nvPr>
        </p:nvSpPr>
        <p:spPr/>
        <p:txBody>
          <a:bodyPr/>
          <a:lstStyle/>
          <a:p>
            <a:r>
              <a:rPr lang="en-US" smtClean="0"/>
              <a:t>Andrew Mongar, ASME June 30</a:t>
            </a:r>
            <a:r>
              <a:rPr lang="en-US" baseline="30000" smtClean="0"/>
              <a:t>th</a:t>
            </a:r>
            <a:r>
              <a:rPr lang="en-US" smtClean="0"/>
              <a:t>, 2015</a:t>
            </a:r>
            <a:endParaRPr lang="en-US" dirty="0"/>
          </a:p>
        </p:txBody>
      </p:sp>
      <p:sp>
        <p:nvSpPr>
          <p:cNvPr id="6" name="Slide Number Placeholder 5"/>
          <p:cNvSpPr>
            <a:spLocks noGrp="1"/>
          </p:cNvSpPr>
          <p:nvPr>
            <p:ph type="sldNum" sz="quarter" idx="12"/>
          </p:nvPr>
        </p:nvSpPr>
        <p:spPr/>
        <p:txBody>
          <a:bodyPr/>
          <a:lstStyle/>
          <a:p>
            <a:fld id="{EC02014F-E4A2-6042-8D5B-B01231F56391}" type="slidenum">
              <a:rPr lang="en-US" smtClean="0"/>
              <a:t>‹#›</a:t>
            </a:fld>
            <a:endParaRPr lang="en-US"/>
          </a:p>
        </p:txBody>
      </p:sp>
      <p:sp>
        <p:nvSpPr>
          <p:cNvPr id="9" name="Picture Placeholder 2"/>
          <p:cNvSpPr>
            <a:spLocks noGrp="1"/>
          </p:cNvSpPr>
          <p:nvPr>
            <p:ph type="pic" idx="13"/>
          </p:nvPr>
        </p:nvSpPr>
        <p:spPr>
          <a:xfrm>
            <a:off x="370980" y="363538"/>
            <a:ext cx="8402040" cy="2836862"/>
          </a:xfrm>
          <a:ln w="3175">
            <a:solidFill>
              <a:schemeClr val="bg1"/>
            </a:solidFill>
          </a:ln>
          <a:effectLst>
            <a:outerShdw blurRad="63500" sx="100500" sy="100500" algn="ctr" rotWithShape="0">
              <a:prstClr val="black">
                <a:alpha val="50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9275" y="2403144"/>
            <a:ext cx="8056563" cy="1362075"/>
          </a:xfrm>
        </p:spPr>
        <p:txBody>
          <a:bodyPr anchor="b" anchorCtr="0"/>
          <a:lstStyle>
            <a:lvl1pPr algn="ctr">
              <a:defRPr sz="4600" b="0" cap="none" baseline="0"/>
            </a:lvl1pPr>
          </a:lstStyle>
          <a:p>
            <a:r>
              <a:rPr lang="en-US" smtClean="0"/>
              <a:t>Click to edit Master title style</a:t>
            </a:r>
            <a:endParaRPr/>
          </a:p>
        </p:txBody>
      </p:sp>
      <p:sp>
        <p:nvSpPr>
          <p:cNvPr id="3" name="Text Placeholder 2"/>
          <p:cNvSpPr>
            <a:spLocks noGrp="1"/>
          </p:cNvSpPr>
          <p:nvPr>
            <p:ph type="body" idx="1"/>
          </p:nvPr>
        </p:nvSpPr>
        <p:spPr>
          <a:xfrm>
            <a:off x="549275" y="3736005"/>
            <a:ext cx="8056563" cy="1500187"/>
          </a:xfrm>
        </p:spPr>
        <p:txBody>
          <a:bodyPr anchor="t" anchorCtr="0">
            <a:normAutofit/>
          </a:bodyPr>
          <a:lstStyle>
            <a:lvl1pPr marL="0" indent="0" algn="ctr">
              <a:spcBef>
                <a:spcPts val="300"/>
              </a:spcBef>
              <a:buNone/>
              <a:defRPr sz="18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7EAD3AD-FC9F-764F-8676-93D0D5123F63}" type="datetimeFigureOut">
              <a:rPr lang="en-US" smtClean="0"/>
              <a:t>2/17/16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02014F-E4A2-6042-8D5B-B01231F56391}"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49275" y="107576"/>
            <a:ext cx="8042276" cy="1336956"/>
          </a:xfrm>
        </p:spPr>
        <p:txBody>
          <a:bodyPr/>
          <a:lstStyle/>
          <a:p>
            <a:r>
              <a:rPr lang="en-US" smtClean="0"/>
              <a:t>Click to edit Master title style</a:t>
            </a:r>
            <a:endParaRPr/>
          </a:p>
        </p:txBody>
      </p:sp>
      <p:sp>
        <p:nvSpPr>
          <p:cNvPr id="3" name="Content Placeholder 2"/>
          <p:cNvSpPr>
            <a:spLocks noGrp="1"/>
          </p:cNvSpPr>
          <p:nvPr>
            <p:ph sz="half" idx="1"/>
          </p:nvPr>
        </p:nvSpPr>
        <p:spPr>
          <a:xfrm>
            <a:off x="549275"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Content Placeholder 3"/>
          <p:cNvSpPr>
            <a:spLocks noGrp="1"/>
          </p:cNvSpPr>
          <p:nvPr>
            <p:ph sz="half" idx="2"/>
          </p:nvPr>
        </p:nvSpPr>
        <p:spPr>
          <a:xfrm>
            <a:off x="4751071"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E7EAD3AD-FC9F-764F-8676-93D0D5123F63}" type="datetimeFigureOut">
              <a:rPr lang="en-US" smtClean="0"/>
              <a:t>2/17/16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C02014F-E4A2-6042-8D5B-B01231F56391}"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49274" y="107576"/>
            <a:ext cx="8042276" cy="1336956"/>
          </a:xfrm>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549274" y="1453224"/>
            <a:ext cx="3840480" cy="750887"/>
          </a:xfrm>
        </p:spPr>
        <p:txBody>
          <a:bodyPr anchor="b">
            <a:noAutofit/>
          </a:bodyPr>
          <a:lstStyle>
            <a:lvl1pPr marL="0" indent="0" algn="ctr">
              <a:spcBef>
                <a:spcPts val="0"/>
              </a:spcBef>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49274"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Text Placeholder 4"/>
          <p:cNvSpPr>
            <a:spLocks noGrp="1"/>
          </p:cNvSpPr>
          <p:nvPr>
            <p:ph type="body" sz="quarter" idx="3"/>
          </p:nvPr>
        </p:nvSpPr>
        <p:spPr>
          <a:xfrm>
            <a:off x="4751070" y="1453224"/>
            <a:ext cx="3840480" cy="750887"/>
          </a:xfrm>
        </p:spPr>
        <p:txBody>
          <a:bodyPr anchor="b">
            <a:noAutofit/>
          </a:bodyPr>
          <a:lstStyle>
            <a:lvl1pPr marL="0" indent="0" algn="ctr">
              <a:spcBef>
                <a:spcPts val="0"/>
              </a:spcBef>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51070"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7" name="Date Placeholder 6"/>
          <p:cNvSpPr>
            <a:spLocks noGrp="1"/>
          </p:cNvSpPr>
          <p:nvPr>
            <p:ph type="dt" sz="half" idx="10"/>
          </p:nvPr>
        </p:nvSpPr>
        <p:spPr/>
        <p:txBody>
          <a:bodyPr/>
          <a:lstStyle/>
          <a:p>
            <a:fld id="{E7EAD3AD-FC9F-764F-8676-93D0D5123F63}" type="datetimeFigureOut">
              <a:rPr lang="en-US" smtClean="0"/>
              <a:t>2/17/16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C02014F-E4A2-6042-8D5B-B01231F56391}"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E7EAD3AD-FC9F-764F-8676-93D0D5123F63}" type="datetimeFigureOut">
              <a:rPr lang="en-US" smtClean="0"/>
              <a:t>2/17/16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C02014F-E4A2-6042-8D5B-B01231F56391}"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EAD3AD-FC9F-764F-8676-93D0D5123F63}" type="datetimeFigureOut">
              <a:rPr lang="en-US" smtClean="0"/>
              <a:t>2/17/16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C02014F-E4A2-6042-8D5B-B01231F56391}"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399" y="611872"/>
            <a:ext cx="3840480" cy="1162050"/>
          </a:xfrm>
        </p:spPr>
        <p:txBody>
          <a:bodyPr anchor="b"/>
          <a:lstStyle>
            <a:lvl1pPr algn="ctr">
              <a:defRPr sz="3600" b="0"/>
            </a:lvl1pPr>
          </a:lstStyle>
          <a:p>
            <a:r>
              <a:rPr lang="en-US" smtClean="0"/>
              <a:t>Click to edit Master title style</a:t>
            </a:r>
            <a:endParaRPr/>
          </a:p>
        </p:txBody>
      </p:sp>
      <p:sp>
        <p:nvSpPr>
          <p:cNvPr id="3" name="Content Placeholder 2"/>
          <p:cNvSpPr>
            <a:spLocks noGrp="1"/>
          </p:cNvSpPr>
          <p:nvPr>
            <p:ph idx="1"/>
          </p:nvPr>
        </p:nvSpPr>
        <p:spPr>
          <a:xfrm>
            <a:off x="4742824" y="368300"/>
            <a:ext cx="3840480" cy="5575300"/>
          </a:xfrm>
        </p:spPr>
        <p:txBody>
          <a:bodyPr>
            <a:normAutofit/>
          </a:bodyPr>
          <a:lstStyle>
            <a:lvl1pPr>
              <a:spcBef>
                <a:spcPts val="2000"/>
              </a:spcBef>
              <a:defRPr sz="22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Text Placeholder 3"/>
          <p:cNvSpPr>
            <a:spLocks noGrp="1"/>
          </p:cNvSpPr>
          <p:nvPr>
            <p:ph type="body" sz="half" idx="2"/>
          </p:nvPr>
        </p:nvSpPr>
        <p:spPr>
          <a:xfrm>
            <a:off x="533399" y="1787856"/>
            <a:ext cx="3840480" cy="3720152"/>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7EAD3AD-FC9F-764F-8676-93D0D5123F63}" type="datetimeFigureOut">
              <a:rPr lang="en-US" smtClean="0"/>
              <a:t>2/17/16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C02014F-E4A2-6042-8D5B-B01231F56391}"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398" y="611872"/>
            <a:ext cx="4079545" cy="1162050"/>
          </a:xfrm>
        </p:spPr>
        <p:txBody>
          <a:bodyPr anchor="b"/>
          <a:lstStyle>
            <a:lvl1pPr algn="ctr">
              <a:defRPr sz="3600" b="0"/>
            </a:lvl1pPr>
          </a:lstStyle>
          <a:p>
            <a:r>
              <a:rPr lang="en-US" smtClean="0"/>
              <a:t>Click to edit Master title style</a:t>
            </a:r>
            <a:endParaRPr/>
          </a:p>
        </p:txBody>
      </p:sp>
      <p:sp>
        <p:nvSpPr>
          <p:cNvPr id="4" name="Text Placeholder 3"/>
          <p:cNvSpPr>
            <a:spLocks noGrp="1"/>
          </p:cNvSpPr>
          <p:nvPr>
            <p:ph type="body" sz="half" idx="2"/>
          </p:nvPr>
        </p:nvSpPr>
        <p:spPr>
          <a:xfrm>
            <a:off x="533398" y="1787856"/>
            <a:ext cx="4079545" cy="3720152"/>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7EAD3AD-FC9F-764F-8676-93D0D5123F63}" type="datetimeFigureOut">
              <a:rPr lang="en-US" smtClean="0"/>
              <a:t>2/17/16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C02014F-E4A2-6042-8D5B-B01231F56391}" type="slidenum">
              <a:rPr lang="en-US" smtClean="0"/>
              <a:t>‹#›</a:t>
            </a:fld>
            <a:endParaRPr lang="en-US"/>
          </a:p>
        </p:txBody>
      </p:sp>
      <p:sp>
        <p:nvSpPr>
          <p:cNvPr id="8" name="Picture Placeholder 2"/>
          <p:cNvSpPr>
            <a:spLocks noGrp="1"/>
          </p:cNvSpPr>
          <p:nvPr>
            <p:ph type="pic" idx="1"/>
          </p:nvPr>
        </p:nvSpPr>
        <p:spPr>
          <a:xfrm>
            <a:off x="5090617" y="359392"/>
            <a:ext cx="3657600" cy="5318077"/>
          </a:xfrm>
          <a:ln w="3175">
            <a:solidFill>
              <a:schemeClr val="bg1"/>
            </a:solidFill>
          </a:ln>
          <a:effectLst>
            <a:outerShdw blurRad="63500" sx="100500" sy="100500" algn="ctr" rotWithShape="0">
              <a:prstClr val="black">
                <a:alpha val="50000"/>
              </a:prstClr>
            </a:outerShdw>
          </a:effectLst>
        </p:spPr>
        <p:txBody>
          <a:bodyPr vert="horz" lIns="91440" tIns="45720" rIns="91440" bIns="45720" rtlCol="0">
            <a:normAutofit/>
          </a:bodyPr>
          <a:lstStyle>
            <a:lvl1pPr marL="0" indent="0" algn="l" defTabSz="914400" rtl="0" eaLnBrk="1" latinLnBrk="0" hangingPunct="1">
              <a:spcBef>
                <a:spcPts val="2000"/>
              </a:spcBef>
              <a:buClr>
                <a:schemeClr val="accent1">
                  <a:lumMod val="60000"/>
                  <a:lumOff val="40000"/>
                </a:schemeClr>
              </a:buClr>
              <a:buSzPct val="110000"/>
              <a:buFont typeface="Wingdings 2" pitchFamily="18" charset="2"/>
              <a:buNone/>
              <a:defRPr sz="3200" kern="1200">
                <a:solidFill>
                  <a:schemeClr val="tx1">
                    <a:lumMod val="65000"/>
                    <a:lumOff val="35000"/>
                  </a:schemeClr>
                </a:solidFill>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E7EAD3AD-FC9F-764F-8676-93D0D5123F63}" type="datetimeFigureOut">
              <a:rPr lang="en-US" smtClean="0"/>
              <a:t>2/17/16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02014F-E4A2-6042-8D5B-B01231F56391}"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69792" y="368301"/>
            <a:ext cx="1524000" cy="5575300"/>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549274" y="368301"/>
            <a:ext cx="6689726" cy="5575300"/>
          </a:xfrm>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E7EAD3AD-FC9F-764F-8676-93D0D5123F63}" type="datetimeFigureOut">
              <a:rPr lang="en-US" smtClean="0"/>
              <a:t>2/17/16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02014F-E4A2-6042-8D5B-B01231F56391}"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49275" y="107576"/>
            <a:ext cx="8042276" cy="1336956"/>
          </a:xfrm>
          <a:prstGeom prst="rect">
            <a:avLst/>
          </a:prstGeom>
        </p:spPr>
        <p:txBody>
          <a:bodyPr vert="horz" lIns="91440" tIns="45720" rIns="91440" bIns="45720" rtlCol="0" anchor="b" anchorCtr="0">
            <a:noAutofit/>
          </a:bodyPr>
          <a:lstStyle/>
          <a:p>
            <a:r>
              <a:rPr lang="en-US" dirty="0" smtClean="0"/>
              <a:t>Click to edit Master title style</a:t>
            </a:r>
            <a:endParaRPr dirty="0"/>
          </a:p>
        </p:txBody>
      </p:sp>
      <p:sp>
        <p:nvSpPr>
          <p:cNvPr id="3" name="Text Placeholder 2"/>
          <p:cNvSpPr>
            <a:spLocks noGrp="1"/>
          </p:cNvSpPr>
          <p:nvPr>
            <p:ph type="body" idx="1"/>
          </p:nvPr>
        </p:nvSpPr>
        <p:spPr>
          <a:xfrm>
            <a:off x="549275" y="1600201"/>
            <a:ext cx="8042276" cy="43434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2"/>
          </p:nvPr>
        </p:nvSpPr>
        <p:spPr>
          <a:xfrm>
            <a:off x="5629835" y="6275668"/>
            <a:ext cx="2133600" cy="365125"/>
          </a:xfrm>
          <a:prstGeom prst="rect">
            <a:avLst/>
          </a:prstGeom>
        </p:spPr>
        <p:txBody>
          <a:bodyPr vert="horz" lIns="91440" tIns="45720" rIns="91440" bIns="45720" rtlCol="0" anchor="ctr"/>
          <a:lstStyle>
            <a:lvl1pPr algn="r">
              <a:defRPr sz="1200">
                <a:solidFill>
                  <a:schemeClr val="bg1"/>
                </a:solidFill>
              </a:defRPr>
            </a:lvl1pPr>
          </a:lstStyle>
          <a:p>
            <a:fld id="{E7EAD3AD-FC9F-764F-8676-93D0D5123F63}" type="datetimeFigureOut">
              <a:rPr lang="en-US" smtClean="0"/>
              <a:t>2/17/16</a:t>
            </a:fld>
            <a:endParaRPr lang="en-US"/>
          </a:p>
        </p:txBody>
      </p:sp>
      <p:sp>
        <p:nvSpPr>
          <p:cNvPr id="5" name="Footer Placeholder 4"/>
          <p:cNvSpPr>
            <a:spLocks noGrp="1"/>
          </p:cNvSpPr>
          <p:nvPr>
            <p:ph type="ftr" sz="quarter" idx="3"/>
          </p:nvPr>
        </p:nvSpPr>
        <p:spPr>
          <a:xfrm>
            <a:off x="264458" y="6275668"/>
            <a:ext cx="4840941" cy="365125"/>
          </a:xfrm>
          <a:prstGeom prst="rect">
            <a:avLst/>
          </a:prstGeom>
        </p:spPr>
        <p:txBody>
          <a:bodyPr vert="horz" lIns="91440" tIns="45720" rIns="91440" bIns="45720" rtlCol="0" anchor="ctr"/>
          <a:lstStyle>
            <a:lvl1pPr algn="l">
              <a:defRPr sz="1200">
                <a:solidFill>
                  <a:schemeClr val="bg1"/>
                </a:solidFill>
              </a:defRPr>
            </a:lvl1pPr>
          </a:lstStyle>
          <a:p>
            <a:r>
              <a:rPr lang="en-US" dirty="0" smtClean="0"/>
              <a:t>Andrew Mongar, AEE February 18</a:t>
            </a:r>
            <a:r>
              <a:rPr lang="en-US" baseline="30000" dirty="0" smtClean="0"/>
              <a:t>th</a:t>
            </a:r>
            <a:r>
              <a:rPr lang="en-US" dirty="0" smtClean="0"/>
              <a:t> 2016   </a:t>
            </a:r>
            <a:endParaRPr lang="en-US" dirty="0"/>
          </a:p>
        </p:txBody>
      </p:sp>
      <p:sp>
        <p:nvSpPr>
          <p:cNvPr id="6" name="Slide Number Placeholder 5"/>
          <p:cNvSpPr>
            <a:spLocks noGrp="1"/>
          </p:cNvSpPr>
          <p:nvPr>
            <p:ph type="sldNum" sz="quarter" idx="4"/>
          </p:nvPr>
        </p:nvSpPr>
        <p:spPr>
          <a:xfrm>
            <a:off x="7897906" y="6275668"/>
            <a:ext cx="990600" cy="365125"/>
          </a:xfrm>
          <a:prstGeom prst="rect">
            <a:avLst/>
          </a:prstGeom>
        </p:spPr>
        <p:txBody>
          <a:bodyPr vert="horz" lIns="91440" tIns="45720" rIns="91440" bIns="45720" rtlCol="0" anchor="ctr"/>
          <a:lstStyle>
            <a:lvl1pPr algn="r">
              <a:defRPr sz="3600">
                <a:solidFill>
                  <a:schemeClr val="bg1"/>
                </a:solidFill>
              </a:defRPr>
            </a:lvl1pPr>
          </a:lstStyle>
          <a:p>
            <a:fld id="{EC02014F-E4A2-6042-8D5B-B01231F56391}" type="slidenum">
              <a:rPr lang="en-US" smtClean="0"/>
              <a:t>‹#›</a:t>
            </a:fld>
            <a:endParaRPr lang="en-US"/>
          </a:p>
        </p:txBody>
      </p:sp>
      <p:sp>
        <p:nvSpPr>
          <p:cNvPr id="7" name="TextBox 6"/>
          <p:cNvSpPr txBox="1"/>
          <p:nvPr userDrawn="1"/>
        </p:nvSpPr>
        <p:spPr>
          <a:xfrm>
            <a:off x="3735294" y="6439647"/>
            <a:ext cx="184666" cy="369332"/>
          </a:xfrm>
          <a:prstGeom prst="rect">
            <a:avLst/>
          </a:prstGeom>
          <a:noFill/>
        </p:spPr>
        <p:txBody>
          <a:bodyPr wrap="none" rtlCol="0">
            <a:spAutoFit/>
          </a:bodyPr>
          <a:lstStyle/>
          <a:p>
            <a:endParaRPr lang="en-US" dirty="0"/>
          </a:p>
        </p:txBody>
      </p:sp>
      <p:pic>
        <p:nvPicPr>
          <p:cNvPr id="9" name="Picture 8"/>
          <p:cNvPicPr/>
          <p:nvPr userDrawn="1"/>
        </p:nvPicPr>
        <p:blipFill>
          <a:blip r:embed="rId14">
            <a:extLst>
              <a:ext uri="{28A0092B-C50C-407E-A947-70E740481C1C}">
                <a14:useLocalDpi xmlns:a14="http://schemas.microsoft.com/office/drawing/2010/main" val="0"/>
              </a:ext>
            </a:extLst>
          </a:blip>
          <a:stretch>
            <a:fillRect/>
          </a:stretch>
        </p:blipFill>
        <p:spPr>
          <a:xfrm>
            <a:off x="7919510" y="5961903"/>
            <a:ext cx="854710" cy="667385"/>
          </a:xfrm>
          <a:prstGeom prst="rect">
            <a:avLst/>
          </a:prstGeom>
        </p:spPr>
      </p:pic>
    </p:spTree>
  </p:cSld>
  <p:clrMap bg1="lt1" tx1="dk1" bg2="lt2" tx2="dk2" accent1="accent1" accent2="accent2" accent3="accent3" accent4="accent4" accent5="accent5" accent6="accent6" hlink="hlink" folHlink="folHlink"/>
  <p:sldLayoutIdLst>
    <p:sldLayoutId id="2147483904" r:id="rId1"/>
    <p:sldLayoutId id="2147483905" r:id="rId2"/>
    <p:sldLayoutId id="2147483906" r:id="rId3"/>
    <p:sldLayoutId id="2147483907" r:id="rId4"/>
    <p:sldLayoutId id="2147483908" r:id="rId5"/>
    <p:sldLayoutId id="2147483909" r:id="rId6"/>
    <p:sldLayoutId id="2147483910" r:id="rId7"/>
    <p:sldLayoutId id="2147483911" r:id="rId8"/>
    <p:sldLayoutId id="2147483912" r:id="rId9"/>
    <p:sldLayoutId id="2147483913" r:id="rId10"/>
    <p:sldLayoutId id="2147483914" r:id="rId11"/>
    <p:sldLayoutId id="2147483915" r:id="rId12"/>
  </p:sldLayoutIdLst>
  <p:txStyles>
    <p:titleStyle>
      <a:lvl1pPr algn="l" defTabSz="914400" rtl="0" eaLnBrk="1" latinLnBrk="0" hangingPunct="1">
        <a:spcBef>
          <a:spcPct val="0"/>
        </a:spcBef>
        <a:buNone/>
        <a:defRPr sz="3600" b="1" i="0" kern="1200" spc="0">
          <a:solidFill>
            <a:schemeClr val="accent1"/>
          </a:solidFill>
          <a:latin typeface="Rockwell"/>
          <a:ea typeface="+mj-ea"/>
          <a:cs typeface="Rockwell"/>
        </a:defRPr>
      </a:lvl1pPr>
    </p:titleStyle>
    <p:bodyStyle>
      <a:lvl1pPr marL="349250" indent="-349250" algn="l" defTabSz="914400" rtl="0" eaLnBrk="1" latinLnBrk="0" hangingPunct="1">
        <a:spcBef>
          <a:spcPts val="2000"/>
        </a:spcBef>
        <a:buClr>
          <a:schemeClr val="accent1">
            <a:lumMod val="60000"/>
            <a:lumOff val="40000"/>
          </a:schemeClr>
        </a:buClr>
        <a:buSzPct val="110000"/>
        <a:buFont typeface="Wingdings 2" pitchFamily="18" charset="2"/>
        <a:buChar char=""/>
        <a:defRPr sz="2400" kern="1200">
          <a:solidFill>
            <a:schemeClr val="tx1">
              <a:lumMod val="65000"/>
              <a:lumOff val="35000"/>
            </a:schemeClr>
          </a:solidFill>
          <a:latin typeface="+mn-lt"/>
          <a:ea typeface="+mn-ea"/>
          <a:cs typeface="+mn-cs"/>
        </a:defRPr>
      </a:lvl1pPr>
      <a:lvl2pPr marL="685800" indent="-336550" algn="l" defTabSz="914400" rtl="0" eaLnBrk="1" latinLnBrk="0" hangingPunct="1">
        <a:spcBef>
          <a:spcPts val="600"/>
        </a:spcBef>
        <a:buClr>
          <a:schemeClr val="accent1">
            <a:lumMod val="75000"/>
          </a:schemeClr>
        </a:buClr>
        <a:buSzPct val="110000"/>
        <a:buFont typeface="Wingdings 2" pitchFamily="18" charset="2"/>
        <a:buChar char=""/>
        <a:defRPr sz="2200" kern="1200">
          <a:solidFill>
            <a:schemeClr val="tx1">
              <a:lumMod val="65000"/>
              <a:lumOff val="35000"/>
            </a:schemeClr>
          </a:solidFill>
          <a:latin typeface="+mn-lt"/>
          <a:ea typeface="+mn-ea"/>
          <a:cs typeface="+mn-cs"/>
        </a:defRPr>
      </a:lvl2pPr>
      <a:lvl3pPr marL="96837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2000" kern="1200">
          <a:solidFill>
            <a:schemeClr val="tx1">
              <a:lumMod val="65000"/>
              <a:lumOff val="35000"/>
            </a:schemeClr>
          </a:solidFill>
          <a:latin typeface="+mn-lt"/>
          <a:ea typeface="+mn-ea"/>
          <a:cs typeface="+mn-cs"/>
        </a:defRPr>
      </a:lvl3pPr>
      <a:lvl4pPr marL="1263650" indent="-295275" algn="l" defTabSz="914400" rtl="0" eaLnBrk="1" latinLnBrk="0" hangingPunct="1">
        <a:spcBef>
          <a:spcPts val="600"/>
        </a:spcBef>
        <a:buClr>
          <a:schemeClr val="accent1">
            <a:lumMod val="75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4pPr>
      <a:lvl5pPr marL="154622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5pPr>
      <a:lvl6pPr marL="1828800"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6pPr>
      <a:lvl7pPr marL="21177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7pPr>
      <a:lvl8pPr marL="2398713"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8pPr>
      <a:lvl9pPr marL="26892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3.gi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image" Target="../media/image7.jpg"/><Relationship Id="rId4" Type="http://schemas.openxmlformats.org/officeDocument/2006/relationships/image" Target="../media/image8.JPG"/><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hyperlink" Target="http://www.airgreenllc.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26865" y="590443"/>
            <a:ext cx="7620000" cy="2365119"/>
          </a:xfrm>
        </p:spPr>
        <p:txBody>
          <a:bodyPr>
            <a:noAutofit/>
          </a:bodyPr>
          <a:lstStyle/>
          <a:p>
            <a:r>
              <a:rPr lang="en-US" sz="4400" dirty="0" smtClean="0">
                <a:latin typeface="Rockwell"/>
                <a:cs typeface="Rockwell"/>
              </a:rPr>
              <a:t>A New (Rational) Way</a:t>
            </a:r>
            <a:br>
              <a:rPr lang="en-US" sz="4400" dirty="0" smtClean="0">
                <a:latin typeface="Rockwell"/>
                <a:cs typeface="Rockwell"/>
              </a:rPr>
            </a:br>
            <a:r>
              <a:rPr lang="en-US" sz="4400" dirty="0" smtClean="0">
                <a:latin typeface="Rockwell"/>
                <a:cs typeface="Rockwell"/>
              </a:rPr>
              <a:t> To Condition Air</a:t>
            </a:r>
            <a:br>
              <a:rPr lang="en-US" sz="4400" dirty="0" smtClean="0">
                <a:latin typeface="Rockwell"/>
                <a:cs typeface="Rockwell"/>
              </a:rPr>
            </a:br>
            <a:r>
              <a:rPr lang="en-US" sz="4400" dirty="0" smtClean="0">
                <a:latin typeface="Rockwell"/>
                <a:cs typeface="Rockwell"/>
              </a:rPr>
              <a:t>(and Save Energy)</a:t>
            </a:r>
            <a:endParaRPr lang="en-US" sz="4400" dirty="0">
              <a:latin typeface="Rockwell"/>
              <a:cs typeface="Rockwell"/>
            </a:endParaRPr>
          </a:p>
        </p:txBody>
      </p:sp>
      <p:sp>
        <p:nvSpPr>
          <p:cNvPr id="3" name="Subtitle 2"/>
          <p:cNvSpPr>
            <a:spLocks noGrp="1"/>
          </p:cNvSpPr>
          <p:nvPr>
            <p:ph type="subTitle" idx="1"/>
          </p:nvPr>
        </p:nvSpPr>
        <p:spPr>
          <a:xfrm>
            <a:off x="1094762" y="3896964"/>
            <a:ext cx="7252103" cy="2064939"/>
          </a:xfrm>
        </p:spPr>
        <p:txBody>
          <a:bodyPr>
            <a:noAutofit/>
          </a:bodyPr>
          <a:lstStyle/>
          <a:p>
            <a:r>
              <a:rPr lang="en-US" sz="3600" dirty="0" smtClean="0">
                <a:latin typeface="Arial"/>
                <a:cs typeface="Arial"/>
              </a:rPr>
              <a:t>AEE, Philadelphia </a:t>
            </a:r>
          </a:p>
          <a:p>
            <a:r>
              <a:rPr lang="en-US" sz="2000" dirty="0" smtClean="0"/>
              <a:t>February 18</a:t>
            </a:r>
            <a:r>
              <a:rPr lang="en-US" sz="2000" baseline="30000" dirty="0" smtClean="0"/>
              <a:t>th</a:t>
            </a:r>
            <a:r>
              <a:rPr lang="en-US" sz="2000" dirty="0" smtClean="0"/>
              <a:t> 2016</a:t>
            </a:r>
          </a:p>
          <a:p>
            <a:r>
              <a:rPr lang="en-US" sz="2800" dirty="0" smtClean="0"/>
              <a:t>Andrew Mongar, President, AirGreen LLC</a:t>
            </a:r>
          </a:p>
        </p:txBody>
      </p:sp>
      <p:pic>
        <p:nvPicPr>
          <p:cNvPr id="6" name="Picture 5"/>
          <p:cNvPicPr/>
          <p:nvPr/>
        </p:nvPicPr>
        <p:blipFill>
          <a:blip r:embed="rId3">
            <a:extLst>
              <a:ext uri="{28A0092B-C50C-407E-A947-70E740481C1C}">
                <a14:useLocalDpi xmlns:a14="http://schemas.microsoft.com/office/drawing/2010/main" val="0"/>
              </a:ext>
            </a:extLst>
          </a:blip>
          <a:stretch>
            <a:fillRect/>
          </a:stretch>
        </p:blipFill>
        <p:spPr>
          <a:xfrm>
            <a:off x="7919510" y="5961903"/>
            <a:ext cx="854710" cy="667385"/>
          </a:xfrm>
          <a:prstGeom prst="rect">
            <a:avLst/>
          </a:prstGeom>
        </p:spPr>
      </p:pic>
    </p:spTree>
    <p:extLst>
      <p:ext uri="{BB962C8B-B14F-4D97-AF65-F5344CB8AC3E}">
        <p14:creationId xmlns:p14="http://schemas.microsoft.com/office/powerpoint/2010/main" val="29145260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51169" y="525431"/>
            <a:ext cx="8042276" cy="919099"/>
          </a:xfrm>
        </p:spPr>
        <p:txBody>
          <a:bodyPr/>
          <a:lstStyle/>
          <a:p>
            <a:pPr algn="ctr"/>
            <a:r>
              <a:rPr lang="en-US" dirty="0" smtClean="0"/>
              <a:t>Why Change? – The Problems</a:t>
            </a:r>
            <a:endParaRPr lang="en-US" dirty="0"/>
          </a:p>
        </p:txBody>
      </p:sp>
      <p:sp>
        <p:nvSpPr>
          <p:cNvPr id="8" name="Content Placeholder 7"/>
          <p:cNvSpPr>
            <a:spLocks noGrp="1"/>
          </p:cNvSpPr>
          <p:nvPr>
            <p:ph idx="1"/>
          </p:nvPr>
        </p:nvSpPr>
        <p:spPr>
          <a:xfrm>
            <a:off x="328430" y="1764762"/>
            <a:ext cx="8707908" cy="4343400"/>
          </a:xfrm>
        </p:spPr>
        <p:txBody>
          <a:bodyPr>
            <a:normAutofit lnSpcReduction="10000"/>
          </a:bodyPr>
          <a:lstStyle/>
          <a:p>
            <a:r>
              <a:rPr lang="en-US" dirty="0" smtClean="0"/>
              <a:t>Cost of handling humidity is very high  Need </a:t>
            </a:r>
            <a:r>
              <a:rPr lang="en-US" dirty="0"/>
              <a:t>to cool to below the dew-point to remove </a:t>
            </a:r>
            <a:r>
              <a:rPr lang="en-US" dirty="0" smtClean="0"/>
              <a:t>moisture and reheat</a:t>
            </a:r>
          </a:p>
          <a:p>
            <a:r>
              <a:rPr lang="en-US" dirty="0" smtClean="0"/>
              <a:t>Buildings are uncomfortable – cold and 60+%RH</a:t>
            </a:r>
          </a:p>
          <a:p>
            <a:r>
              <a:rPr lang="en-US" dirty="0" smtClean="0"/>
              <a:t>Buildings have high latent (humidity) loads because sensible has been reduced by increased standards</a:t>
            </a:r>
          </a:p>
          <a:p>
            <a:r>
              <a:rPr lang="en-US" dirty="0" smtClean="0"/>
              <a:t>Ventilation air is needed but it is humid</a:t>
            </a:r>
          </a:p>
          <a:p>
            <a:r>
              <a:rPr lang="en-US" dirty="0" smtClean="0"/>
              <a:t>Cold buildings cost more to cool than comfortable ones</a:t>
            </a:r>
          </a:p>
          <a:p>
            <a:pPr marL="0" indent="0" algn="ctr">
              <a:buNone/>
            </a:pPr>
            <a:r>
              <a:rPr lang="en-US" sz="2800" b="1" dirty="0" smtClean="0"/>
              <a:t>Conventional HVAC needs to be changed</a:t>
            </a:r>
          </a:p>
          <a:p>
            <a:endParaRPr lang="en-US" dirty="0"/>
          </a:p>
          <a:p>
            <a:endParaRPr lang="en-US" dirty="0"/>
          </a:p>
          <a:p>
            <a:endParaRPr lang="en-US" dirty="0" smtClean="0"/>
          </a:p>
        </p:txBody>
      </p:sp>
    </p:spTree>
    <p:extLst>
      <p:ext uri="{BB962C8B-B14F-4D97-AF65-F5344CB8AC3E}">
        <p14:creationId xmlns:p14="http://schemas.microsoft.com/office/powerpoint/2010/main" val="80862150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153263" y="107575"/>
            <a:ext cx="6671417" cy="534791"/>
          </a:xfrm>
        </p:spPr>
        <p:txBody>
          <a:bodyPr/>
          <a:lstStyle/>
          <a:p>
            <a:pPr algn="ctr"/>
            <a:r>
              <a:rPr lang="en-US" sz="2800" dirty="0" smtClean="0"/>
              <a:t>8 More Problems with Current HVAC</a:t>
            </a:r>
            <a:endParaRPr lang="en-US" sz="2800" dirty="0"/>
          </a:p>
        </p:txBody>
      </p:sp>
      <p:sp>
        <p:nvSpPr>
          <p:cNvPr id="6" name="Content Placeholder 5"/>
          <p:cNvSpPr>
            <a:spLocks noGrp="1"/>
          </p:cNvSpPr>
          <p:nvPr>
            <p:ph idx="1"/>
          </p:nvPr>
        </p:nvSpPr>
        <p:spPr>
          <a:xfrm>
            <a:off x="204376" y="481774"/>
            <a:ext cx="8685979" cy="6217365"/>
          </a:xfrm>
        </p:spPr>
        <p:txBody>
          <a:bodyPr>
            <a:normAutofit fontScale="85000" lnSpcReduction="10000"/>
          </a:bodyPr>
          <a:lstStyle/>
          <a:p>
            <a:pPr marL="0" indent="0">
              <a:buNone/>
            </a:pPr>
            <a:endParaRPr lang="en-US" dirty="0"/>
          </a:p>
          <a:p>
            <a:pPr marL="457200" lvl="0" indent="-457200">
              <a:buFont typeface="+mj-lt"/>
              <a:buAutoNum type="arabicPeriod"/>
            </a:pPr>
            <a:r>
              <a:rPr lang="en-US" dirty="0" smtClean="0"/>
              <a:t>Air conditioning uses about 40% of energy in buildings </a:t>
            </a:r>
          </a:p>
          <a:p>
            <a:pPr marL="457200" lvl="0" indent="-457200">
              <a:buFont typeface="+mj-lt"/>
              <a:buAutoNum type="arabicPeriod"/>
            </a:pPr>
            <a:r>
              <a:rPr lang="en-US" dirty="0" smtClean="0"/>
              <a:t>Current </a:t>
            </a:r>
            <a:r>
              <a:rPr lang="en-US" dirty="0"/>
              <a:t>technology cannot control humidity effectively or economically</a:t>
            </a:r>
          </a:p>
          <a:p>
            <a:pPr marL="457200" lvl="0" indent="-457200">
              <a:buFont typeface="+mj-lt"/>
              <a:buAutoNum type="arabicPeriod"/>
            </a:pPr>
            <a:r>
              <a:rPr lang="en-US" dirty="0" smtClean="0"/>
              <a:t>Health </a:t>
            </a:r>
            <a:r>
              <a:rPr lang="en-US" dirty="0"/>
              <a:t>and comfort suffer because </a:t>
            </a:r>
            <a:r>
              <a:rPr lang="en-US" dirty="0" smtClean="0"/>
              <a:t>current products </a:t>
            </a:r>
            <a:r>
              <a:rPr lang="en-US" dirty="0"/>
              <a:t>cannot control humidity</a:t>
            </a:r>
          </a:p>
          <a:p>
            <a:pPr marL="457200" lvl="0" indent="-457200">
              <a:buFont typeface="+mj-lt"/>
              <a:buAutoNum type="arabicPeriod"/>
            </a:pPr>
            <a:r>
              <a:rPr lang="en-US" dirty="0"/>
              <a:t>Existing systems deteriorate and necessary maintenance is often not </a:t>
            </a:r>
            <a:r>
              <a:rPr lang="en-US" dirty="0" smtClean="0"/>
              <a:t>done</a:t>
            </a:r>
            <a:endParaRPr lang="en-US" dirty="0"/>
          </a:p>
          <a:p>
            <a:pPr marL="457200" lvl="0" indent="-457200">
              <a:buFont typeface="+mj-lt"/>
              <a:buAutoNum type="arabicPeriod"/>
            </a:pPr>
            <a:r>
              <a:rPr lang="en-US" dirty="0"/>
              <a:t>First cost of good systems is high and they take up </a:t>
            </a:r>
            <a:r>
              <a:rPr lang="en-US" dirty="0" smtClean="0"/>
              <a:t>much </a:t>
            </a:r>
            <a:r>
              <a:rPr lang="en-US" dirty="0"/>
              <a:t>space</a:t>
            </a:r>
          </a:p>
          <a:p>
            <a:pPr marL="457200" lvl="0" indent="-457200">
              <a:buFont typeface="+mj-lt"/>
              <a:buAutoNum type="arabicPeriod"/>
            </a:pPr>
            <a:r>
              <a:rPr lang="en-US" dirty="0"/>
              <a:t>Ventilation loads at peak times cannot be met and IAQ suffers</a:t>
            </a:r>
          </a:p>
          <a:p>
            <a:pPr marL="457200" lvl="0" indent="-457200">
              <a:buFont typeface="+mj-lt"/>
              <a:buAutoNum type="arabicPeriod"/>
            </a:pPr>
            <a:r>
              <a:rPr lang="en-US" dirty="0"/>
              <a:t>Existing systems do not clean the air but circulate contaminants</a:t>
            </a:r>
          </a:p>
          <a:p>
            <a:pPr marL="457200" lvl="0" indent="-457200">
              <a:buFont typeface="+mj-lt"/>
              <a:buAutoNum type="arabicPeriod"/>
            </a:pPr>
            <a:r>
              <a:rPr lang="en-US" dirty="0"/>
              <a:t>Over-cooling and reheating is an unsustainable use of </a:t>
            </a:r>
            <a:r>
              <a:rPr lang="en-US" dirty="0" smtClean="0"/>
              <a:t>energy</a:t>
            </a:r>
            <a:endParaRPr lang="en-US" dirty="0"/>
          </a:p>
        </p:txBody>
      </p:sp>
    </p:spTree>
    <p:extLst>
      <p:ext uri="{BB962C8B-B14F-4D97-AF65-F5344CB8AC3E}">
        <p14:creationId xmlns:p14="http://schemas.microsoft.com/office/powerpoint/2010/main" val="7857613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8702"/>
            <a:ext cx="8042276" cy="908424"/>
          </a:xfrm>
        </p:spPr>
        <p:txBody>
          <a:bodyPr>
            <a:normAutofit/>
          </a:bodyPr>
          <a:lstStyle/>
          <a:p>
            <a:pPr algn="ctr"/>
            <a:r>
              <a:rPr lang="en-US" dirty="0" smtClean="0"/>
              <a:t>Comfort and Health Conditions</a:t>
            </a:r>
            <a:endParaRPr lang="en-US" dirty="0"/>
          </a:p>
        </p:txBody>
      </p:sp>
      <p:sp>
        <p:nvSpPr>
          <p:cNvPr id="3" name="Content Placeholder 2"/>
          <p:cNvSpPr>
            <a:spLocks noGrp="1"/>
          </p:cNvSpPr>
          <p:nvPr>
            <p:ph idx="1"/>
          </p:nvPr>
        </p:nvSpPr>
        <p:spPr>
          <a:xfrm>
            <a:off x="457200" y="1346200"/>
            <a:ext cx="8686800" cy="4525963"/>
          </a:xfrm>
        </p:spPr>
        <p:txBody>
          <a:bodyPr>
            <a:normAutofit fontScale="92500" lnSpcReduction="10000"/>
          </a:bodyPr>
          <a:lstStyle/>
          <a:p>
            <a:pPr marL="0" indent="0">
              <a:buNone/>
            </a:pPr>
            <a:r>
              <a:rPr lang="en-US" dirty="0"/>
              <a:t>A</a:t>
            </a:r>
            <a:r>
              <a:rPr lang="en-US" dirty="0" smtClean="0"/>
              <a:t>ir </a:t>
            </a:r>
            <a:r>
              <a:rPr lang="en-US" dirty="0"/>
              <a:t>conditioning must perform four basic </a:t>
            </a:r>
            <a:r>
              <a:rPr lang="en-US" dirty="0" smtClean="0"/>
              <a:t>functions (ASHRAE):</a:t>
            </a:r>
            <a:endParaRPr lang="en-US" dirty="0"/>
          </a:p>
          <a:p>
            <a:pPr marL="0" indent="0">
              <a:buNone/>
            </a:pPr>
            <a:r>
              <a:rPr lang="en-US" dirty="0" smtClean="0"/>
              <a:t>1) </a:t>
            </a:r>
            <a:r>
              <a:rPr lang="en-US" dirty="0"/>
              <a:t>control temperature; </a:t>
            </a:r>
            <a:r>
              <a:rPr lang="en-US" dirty="0" smtClean="0"/>
              <a:t>2) </a:t>
            </a:r>
            <a:r>
              <a:rPr lang="en-US" dirty="0"/>
              <a:t>control humidity; </a:t>
            </a:r>
            <a:r>
              <a:rPr lang="en-US" dirty="0" smtClean="0"/>
              <a:t>3) </a:t>
            </a:r>
            <a:r>
              <a:rPr lang="en-US" dirty="0"/>
              <a:t>control air circulation and ventilation; </a:t>
            </a:r>
            <a:r>
              <a:rPr lang="en-US" dirty="0" smtClean="0"/>
              <a:t>4) </a:t>
            </a:r>
            <a:r>
              <a:rPr lang="en-US" dirty="0"/>
              <a:t>cleanse the air</a:t>
            </a:r>
            <a:r>
              <a:rPr lang="en-US" dirty="0" smtClean="0"/>
              <a:t>.</a:t>
            </a:r>
          </a:p>
          <a:p>
            <a:r>
              <a:rPr lang="en-US" dirty="0" smtClean="0"/>
              <a:t>Maximum comfort is at 78 to 80</a:t>
            </a:r>
            <a:r>
              <a:rPr lang="en-US" baseline="30000" dirty="0" smtClean="0"/>
              <a:t>o</a:t>
            </a:r>
            <a:r>
              <a:rPr lang="en-US" dirty="0" smtClean="0"/>
              <a:t>F</a:t>
            </a:r>
          </a:p>
          <a:p>
            <a:r>
              <a:rPr lang="en-US" dirty="0" smtClean="0"/>
              <a:t>Relative Humidity should be 35 to 50% [conventional systems deliver 60+% RH]</a:t>
            </a:r>
            <a:r>
              <a:rPr lang="en-US" dirty="0"/>
              <a:t> </a:t>
            </a:r>
            <a:endParaRPr lang="en-US" dirty="0" smtClean="0"/>
          </a:p>
          <a:p>
            <a:r>
              <a:rPr lang="en-US" dirty="0" smtClean="0"/>
              <a:t>Ventilation air should be conditioned all year round to room conditions and meet ASHRAE 62</a:t>
            </a:r>
          </a:p>
          <a:p>
            <a:r>
              <a:rPr lang="en-US" dirty="0" smtClean="0"/>
              <a:t>Recirculated air should be cleaned not just filtered, which does very little to fine particulates and nothing to microbes</a:t>
            </a:r>
          </a:p>
          <a:p>
            <a:endParaRPr lang="en-US" dirty="0" smtClean="0"/>
          </a:p>
        </p:txBody>
      </p:sp>
    </p:spTree>
    <p:extLst>
      <p:ext uri="{BB962C8B-B14F-4D97-AF65-F5344CB8AC3E}">
        <p14:creationId xmlns:p14="http://schemas.microsoft.com/office/powerpoint/2010/main" val="39783747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humidity_chart.gi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3957" y="827820"/>
            <a:ext cx="8633820" cy="5793195"/>
          </a:xfrm>
          <a:prstGeom prst="rect">
            <a:avLst/>
          </a:prstGeom>
        </p:spPr>
      </p:pic>
    </p:spTree>
    <p:extLst>
      <p:ext uri="{BB962C8B-B14F-4D97-AF65-F5344CB8AC3E}">
        <p14:creationId xmlns:p14="http://schemas.microsoft.com/office/powerpoint/2010/main" val="30332660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5" y="-162299"/>
            <a:ext cx="8042276" cy="1336956"/>
          </a:xfrm>
        </p:spPr>
        <p:txBody>
          <a:bodyPr/>
          <a:lstStyle/>
          <a:p>
            <a:pPr algn="ctr"/>
            <a:r>
              <a:rPr lang="en-US" dirty="0" smtClean="0"/>
              <a:t>The Nub of the Problem</a:t>
            </a:r>
            <a:endParaRPr lang="en-US" dirty="0"/>
          </a:p>
        </p:txBody>
      </p:sp>
      <p:sp>
        <p:nvSpPr>
          <p:cNvPr id="3" name="Content Placeholder 2"/>
          <p:cNvSpPr>
            <a:spLocks noGrp="1"/>
          </p:cNvSpPr>
          <p:nvPr>
            <p:ph idx="1"/>
          </p:nvPr>
        </p:nvSpPr>
        <p:spPr>
          <a:xfrm>
            <a:off x="549275" y="1330326"/>
            <a:ext cx="8042276" cy="4343400"/>
          </a:xfrm>
        </p:spPr>
        <p:txBody>
          <a:bodyPr>
            <a:normAutofit fontScale="92500" lnSpcReduction="20000"/>
          </a:bodyPr>
          <a:lstStyle/>
          <a:p>
            <a:r>
              <a:rPr lang="en-US" dirty="0"/>
              <a:t>Conventional systems cannot handle more than </a:t>
            </a:r>
            <a:r>
              <a:rPr lang="en-US" b="1" dirty="0"/>
              <a:t>25</a:t>
            </a:r>
            <a:r>
              <a:rPr lang="en-US" dirty="0"/>
              <a:t>% humidity and </a:t>
            </a:r>
            <a:r>
              <a:rPr lang="en-US" dirty="0" smtClean="0"/>
              <a:t>struggle to cool and dehumidify </a:t>
            </a:r>
          </a:p>
          <a:p>
            <a:r>
              <a:rPr lang="en-US" dirty="0" smtClean="0"/>
              <a:t>As buildings have become better insulated less cooling is needed but the same humidity removal, or more</a:t>
            </a:r>
          </a:p>
          <a:p>
            <a:r>
              <a:rPr lang="en-US" dirty="0" smtClean="0"/>
              <a:t>Humidity loads including ventilation are now often more than </a:t>
            </a:r>
            <a:r>
              <a:rPr lang="en-US" b="1" dirty="0" smtClean="0"/>
              <a:t>50</a:t>
            </a:r>
            <a:r>
              <a:rPr lang="en-US" dirty="0" smtClean="0"/>
              <a:t>% of total enthalpy load</a:t>
            </a:r>
          </a:p>
          <a:p>
            <a:pPr marL="0" indent="0">
              <a:buNone/>
            </a:pPr>
            <a:r>
              <a:rPr lang="en-US" sz="3900" b="1" dirty="0" smtClean="0">
                <a:solidFill>
                  <a:schemeClr val="accent1"/>
                </a:solidFill>
                <a:latin typeface="Rockwell"/>
                <a:cs typeface="Rockwell"/>
              </a:rPr>
              <a:t>Result:</a:t>
            </a:r>
          </a:p>
          <a:p>
            <a:pPr marL="0" indent="0">
              <a:buNone/>
            </a:pPr>
            <a:r>
              <a:rPr lang="en-US" dirty="0" smtClean="0"/>
              <a:t>Ever more complex systems of control that do not meet all conditions, are difficult to use, and still use far too much energy. The only (partial) solution offered is the desiccant wheel.</a:t>
            </a:r>
          </a:p>
        </p:txBody>
      </p:sp>
    </p:spTree>
    <p:extLst>
      <p:ext uri="{BB962C8B-B14F-4D97-AF65-F5344CB8AC3E}">
        <p14:creationId xmlns:p14="http://schemas.microsoft.com/office/powerpoint/2010/main" val="4940556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5" y="12326"/>
            <a:ext cx="8229600" cy="1336956"/>
          </a:xfrm>
        </p:spPr>
        <p:txBody>
          <a:bodyPr>
            <a:normAutofit/>
          </a:bodyPr>
          <a:lstStyle/>
          <a:p>
            <a:pPr algn="ctr"/>
            <a:r>
              <a:rPr lang="en-US" sz="3200" dirty="0" smtClean="0"/>
              <a:t>Desiccant Cooling</a:t>
            </a:r>
            <a:endParaRPr lang="en-US" sz="3200" dirty="0"/>
          </a:p>
        </p:txBody>
      </p:sp>
      <p:sp>
        <p:nvSpPr>
          <p:cNvPr id="3" name="Content Placeholder 2"/>
          <p:cNvSpPr>
            <a:spLocks noGrp="1"/>
          </p:cNvSpPr>
          <p:nvPr>
            <p:ph idx="1"/>
          </p:nvPr>
        </p:nvSpPr>
        <p:spPr>
          <a:xfrm>
            <a:off x="457200" y="1600200"/>
            <a:ext cx="8686800" cy="4525963"/>
          </a:xfrm>
        </p:spPr>
        <p:txBody>
          <a:bodyPr>
            <a:normAutofit lnSpcReduction="10000"/>
          </a:bodyPr>
          <a:lstStyle/>
          <a:p>
            <a:r>
              <a:rPr lang="en-US" dirty="0" smtClean="0"/>
              <a:t>Solid or liquid desiccants remove moisture without over-cooling</a:t>
            </a:r>
          </a:p>
          <a:p>
            <a:r>
              <a:rPr lang="en-US" dirty="0" smtClean="0"/>
              <a:t>The desiccant must be regenerated by applying dry, heated air</a:t>
            </a:r>
          </a:p>
          <a:p>
            <a:r>
              <a:rPr lang="en-US" dirty="0" smtClean="0"/>
              <a:t>Solid desiccants require relatively high temperature air</a:t>
            </a:r>
          </a:p>
          <a:p>
            <a:r>
              <a:rPr lang="en-US" dirty="0" smtClean="0"/>
              <a:t>Liquid desiccants can be moved through a heat exchanger</a:t>
            </a:r>
          </a:p>
          <a:p>
            <a:r>
              <a:rPr lang="en-US" dirty="0" smtClean="0"/>
              <a:t>Multi-stage Third Generation (3G) liquid desiccant processes use the least and lowest cost energy for humidity removal and for regeneration</a:t>
            </a:r>
            <a:endParaRPr lang="en-US" dirty="0"/>
          </a:p>
        </p:txBody>
      </p:sp>
    </p:spTree>
    <p:extLst>
      <p:ext uri="{BB962C8B-B14F-4D97-AF65-F5344CB8AC3E}">
        <p14:creationId xmlns:p14="http://schemas.microsoft.com/office/powerpoint/2010/main" val="40900651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PsychrometricChart-03.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61597" y="0"/>
            <a:ext cx="6482403" cy="6858000"/>
          </a:xfrm>
          <a:prstGeom prst="rect">
            <a:avLst/>
          </a:prstGeom>
        </p:spPr>
      </p:pic>
      <p:sp>
        <p:nvSpPr>
          <p:cNvPr id="2" name="Title 1"/>
          <p:cNvSpPr>
            <a:spLocks noGrp="1"/>
          </p:cNvSpPr>
          <p:nvPr>
            <p:ph type="title"/>
          </p:nvPr>
        </p:nvSpPr>
        <p:spPr>
          <a:xfrm>
            <a:off x="549275" y="380998"/>
            <a:ext cx="8042276" cy="1301657"/>
          </a:xfrm>
        </p:spPr>
        <p:txBody>
          <a:bodyPr>
            <a:normAutofit/>
          </a:bodyPr>
          <a:lstStyle/>
          <a:p>
            <a:r>
              <a:rPr lang="en-US" dirty="0" smtClean="0"/>
              <a:t>Conventional </a:t>
            </a:r>
            <a:r>
              <a:rPr lang="en-US" dirty="0" err="1" smtClean="0"/>
              <a:t>vs</a:t>
            </a:r>
            <a:r>
              <a:rPr lang="en-US" dirty="0" smtClean="0"/>
              <a:t> </a:t>
            </a:r>
            <a:br>
              <a:rPr lang="en-US" dirty="0" smtClean="0"/>
            </a:br>
            <a:r>
              <a:rPr lang="en-US" dirty="0" smtClean="0"/>
              <a:t>3G Desiccant</a:t>
            </a:r>
            <a:endParaRPr lang="en-US" dirty="0"/>
          </a:p>
        </p:txBody>
      </p:sp>
    </p:spTree>
    <p:extLst>
      <p:ext uri="{BB962C8B-B14F-4D97-AF65-F5344CB8AC3E}">
        <p14:creationId xmlns:p14="http://schemas.microsoft.com/office/powerpoint/2010/main" val="33658269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9900" y="123451"/>
            <a:ext cx="8042276" cy="892549"/>
          </a:xfrm>
        </p:spPr>
        <p:txBody>
          <a:bodyPr>
            <a:normAutofit/>
          </a:bodyPr>
          <a:lstStyle/>
          <a:p>
            <a:pPr algn="ctr"/>
            <a:r>
              <a:rPr lang="en-US" sz="3200" dirty="0" smtClean="0"/>
              <a:t>Multi-Stage Liquid Desiccant System</a:t>
            </a:r>
            <a:endParaRPr lang="en-US" sz="3200" dirty="0"/>
          </a:p>
        </p:txBody>
      </p:sp>
      <p:sp>
        <p:nvSpPr>
          <p:cNvPr id="3" name="Content Placeholder 2"/>
          <p:cNvSpPr>
            <a:spLocks noGrp="1"/>
          </p:cNvSpPr>
          <p:nvPr>
            <p:ph idx="1"/>
          </p:nvPr>
        </p:nvSpPr>
        <p:spPr>
          <a:xfrm>
            <a:off x="469900" y="2083341"/>
            <a:ext cx="3324225" cy="4823630"/>
          </a:xfrm>
        </p:spPr>
        <p:txBody>
          <a:bodyPr>
            <a:normAutofit/>
          </a:bodyPr>
          <a:lstStyle/>
          <a:p>
            <a:r>
              <a:rPr lang="en-US" sz="2000" dirty="0" smtClean="0"/>
              <a:t>Moisture removed on several absorbers by liquid desiccant</a:t>
            </a:r>
          </a:p>
          <a:p>
            <a:r>
              <a:rPr lang="en-US" sz="2000" dirty="0" smtClean="0"/>
              <a:t>Liquid desiccant pumped through plate heat exchangers with cooling  fluid to remove latent heat at each stage</a:t>
            </a:r>
          </a:p>
          <a:p>
            <a:r>
              <a:rPr lang="en-US" sz="2000" dirty="0" smtClean="0"/>
              <a:t>Air delivered dry (controlled) and cooled</a:t>
            </a:r>
          </a:p>
        </p:txBody>
      </p:sp>
      <p:pic>
        <p:nvPicPr>
          <p:cNvPr id="5" name="Picture 4" descr="4stageprocess_presentation-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58600" y="1016000"/>
            <a:ext cx="5806775" cy="4947077"/>
          </a:xfrm>
          <a:prstGeom prst="rect">
            <a:avLst/>
          </a:prstGeom>
        </p:spPr>
      </p:pic>
      <p:sp>
        <p:nvSpPr>
          <p:cNvPr id="7" name="TextBox 6"/>
          <p:cNvSpPr txBox="1"/>
          <p:nvPr/>
        </p:nvSpPr>
        <p:spPr>
          <a:xfrm>
            <a:off x="501650" y="1285875"/>
            <a:ext cx="3578225" cy="523220"/>
          </a:xfrm>
          <a:prstGeom prst="rect">
            <a:avLst/>
          </a:prstGeom>
          <a:noFill/>
        </p:spPr>
        <p:txBody>
          <a:bodyPr wrap="square" rtlCol="0">
            <a:spAutoFit/>
          </a:bodyPr>
          <a:lstStyle/>
          <a:p>
            <a:r>
              <a:rPr lang="en-US" sz="2800" dirty="0" smtClean="0">
                <a:solidFill>
                  <a:schemeClr val="tx1">
                    <a:lumMod val="50000"/>
                    <a:lumOff val="50000"/>
                  </a:schemeClr>
                </a:solidFill>
                <a:latin typeface="Rockwell"/>
                <a:cs typeface="Rockwell"/>
              </a:rPr>
              <a:t>1. Air Conditioner</a:t>
            </a:r>
            <a:endParaRPr lang="en-US" sz="2800" dirty="0">
              <a:solidFill>
                <a:schemeClr val="tx1">
                  <a:lumMod val="50000"/>
                  <a:lumOff val="50000"/>
                </a:schemeClr>
              </a:solidFill>
              <a:latin typeface="Rockwell"/>
              <a:cs typeface="Rockwell"/>
            </a:endParaRPr>
          </a:p>
        </p:txBody>
      </p:sp>
    </p:spTree>
    <p:extLst>
      <p:ext uri="{BB962C8B-B14F-4D97-AF65-F5344CB8AC3E}">
        <p14:creationId xmlns:p14="http://schemas.microsoft.com/office/powerpoint/2010/main" val="332657202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4025" y="107576"/>
            <a:ext cx="8229600" cy="924299"/>
          </a:xfrm>
        </p:spPr>
        <p:txBody>
          <a:bodyPr>
            <a:normAutofit/>
          </a:bodyPr>
          <a:lstStyle/>
          <a:p>
            <a:r>
              <a:rPr lang="en-US" sz="3200" dirty="0"/>
              <a:t>Multi-Stage Liquid Desiccant System</a:t>
            </a:r>
          </a:p>
        </p:txBody>
      </p:sp>
      <p:sp>
        <p:nvSpPr>
          <p:cNvPr id="3" name="Content Placeholder 2"/>
          <p:cNvSpPr>
            <a:spLocks noGrp="1"/>
          </p:cNvSpPr>
          <p:nvPr>
            <p:ph idx="1"/>
          </p:nvPr>
        </p:nvSpPr>
        <p:spPr>
          <a:xfrm>
            <a:off x="454025" y="2143125"/>
            <a:ext cx="1974850" cy="3127375"/>
          </a:xfrm>
        </p:spPr>
        <p:txBody>
          <a:bodyPr>
            <a:normAutofit/>
          </a:bodyPr>
          <a:lstStyle/>
          <a:p>
            <a:pPr marL="0" indent="0">
              <a:buNone/>
            </a:pPr>
            <a:r>
              <a:rPr lang="en-US" sz="2000" dirty="0" smtClean="0"/>
              <a:t>Same apparatus but using return air and a heating fluid instead of cooling</a:t>
            </a:r>
          </a:p>
        </p:txBody>
      </p:sp>
      <p:pic>
        <p:nvPicPr>
          <p:cNvPr id="5" name="Picture 4" descr="4stageregen_presentation-02.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3126" y="1031875"/>
            <a:ext cx="7467944" cy="4962672"/>
          </a:xfrm>
          <a:prstGeom prst="rect">
            <a:avLst/>
          </a:prstGeom>
        </p:spPr>
      </p:pic>
      <p:sp>
        <p:nvSpPr>
          <p:cNvPr id="6" name="TextBox 5"/>
          <p:cNvSpPr txBox="1"/>
          <p:nvPr/>
        </p:nvSpPr>
        <p:spPr>
          <a:xfrm>
            <a:off x="454025" y="1285875"/>
            <a:ext cx="3578225" cy="523220"/>
          </a:xfrm>
          <a:prstGeom prst="rect">
            <a:avLst/>
          </a:prstGeom>
          <a:noFill/>
        </p:spPr>
        <p:txBody>
          <a:bodyPr wrap="square" rtlCol="0">
            <a:spAutoFit/>
          </a:bodyPr>
          <a:lstStyle/>
          <a:p>
            <a:r>
              <a:rPr lang="en-US" sz="2800" dirty="0" smtClean="0">
                <a:solidFill>
                  <a:schemeClr val="tx1">
                    <a:lumMod val="50000"/>
                    <a:lumOff val="50000"/>
                  </a:schemeClr>
                </a:solidFill>
                <a:latin typeface="Rockwell"/>
                <a:cs typeface="Rockwell"/>
              </a:rPr>
              <a:t>2. Regenerator</a:t>
            </a:r>
            <a:endParaRPr lang="en-US" sz="2800" dirty="0">
              <a:solidFill>
                <a:schemeClr val="tx1">
                  <a:lumMod val="50000"/>
                  <a:lumOff val="50000"/>
                </a:schemeClr>
              </a:solidFill>
              <a:latin typeface="Rockwell"/>
              <a:cs typeface="Rockwell"/>
            </a:endParaRPr>
          </a:p>
        </p:txBody>
      </p:sp>
    </p:spTree>
    <p:extLst>
      <p:ext uri="{BB962C8B-B14F-4D97-AF65-F5344CB8AC3E}">
        <p14:creationId xmlns:p14="http://schemas.microsoft.com/office/powerpoint/2010/main" val="41221845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Revolutionary?</a:t>
            </a:r>
            <a:endParaRPr lang="en-US" dirty="0"/>
          </a:p>
        </p:txBody>
      </p:sp>
      <p:sp>
        <p:nvSpPr>
          <p:cNvPr id="3" name="Content Placeholder 2"/>
          <p:cNvSpPr>
            <a:spLocks noGrp="1"/>
          </p:cNvSpPr>
          <p:nvPr>
            <p:ph idx="1"/>
          </p:nvPr>
        </p:nvSpPr>
        <p:spPr>
          <a:xfrm>
            <a:off x="549275" y="1600201"/>
            <a:ext cx="8042276" cy="5130056"/>
          </a:xfrm>
        </p:spPr>
        <p:txBody>
          <a:bodyPr>
            <a:normAutofit lnSpcReduction="10000"/>
          </a:bodyPr>
          <a:lstStyle/>
          <a:p>
            <a:r>
              <a:rPr lang="en-US" dirty="0" smtClean="0"/>
              <a:t>The ability to handle any amount of humidity using only 60 or 65F to remove latent heat</a:t>
            </a:r>
          </a:p>
          <a:p>
            <a:r>
              <a:rPr lang="en-US" dirty="0" smtClean="0"/>
              <a:t>The ability to regenerate the desiccant using waste heat at only 125 or 130F</a:t>
            </a:r>
          </a:p>
          <a:p>
            <a:r>
              <a:rPr lang="en-US" dirty="0" smtClean="0"/>
              <a:t>More than 95% effectiveness of using the thermal energy from a compressor OR renewable/waste energy system</a:t>
            </a:r>
          </a:p>
          <a:p>
            <a:r>
              <a:rPr lang="en-US" dirty="0" smtClean="0"/>
              <a:t>Leading edge technology solves all the problems associated with mainstream HVAC products</a:t>
            </a:r>
          </a:p>
          <a:p>
            <a:pPr marL="0" indent="0">
              <a:buNone/>
            </a:pPr>
            <a:endParaRPr lang="en-US" dirty="0"/>
          </a:p>
          <a:p>
            <a:pPr marL="0" indent="0">
              <a:buNone/>
            </a:pPr>
            <a:r>
              <a:rPr lang="en-US" sz="2000" dirty="0" smtClean="0">
                <a:latin typeface="Futura"/>
                <a:cs typeface="Futura"/>
              </a:rPr>
              <a:t>Made in the USA </a:t>
            </a:r>
          </a:p>
          <a:p>
            <a:endParaRPr lang="en-US" dirty="0"/>
          </a:p>
        </p:txBody>
      </p:sp>
    </p:spTree>
    <p:extLst>
      <p:ext uri="{BB962C8B-B14F-4D97-AF65-F5344CB8AC3E}">
        <p14:creationId xmlns:p14="http://schemas.microsoft.com/office/powerpoint/2010/main" val="24712632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C at Addison.jpg"/>
          <p:cNvPicPr>
            <a:picLocks noChangeAspect="1"/>
          </p:cNvPicPr>
          <p:nvPr/>
        </p:nvPicPr>
        <p:blipFill rotWithShape="1">
          <a:blip r:embed="rId3">
            <a:extLst>
              <a:ext uri="{28A0092B-C50C-407E-A947-70E740481C1C}">
                <a14:useLocalDpi xmlns:a14="http://schemas.microsoft.com/office/drawing/2010/main" val="0"/>
              </a:ext>
            </a:extLst>
          </a:blip>
          <a:srcRect t="13208" b="18113"/>
          <a:stretch/>
        </p:blipFill>
        <p:spPr>
          <a:xfrm>
            <a:off x="771128" y="963551"/>
            <a:ext cx="4123889" cy="2657064"/>
          </a:xfrm>
          <a:prstGeom prst="rect">
            <a:avLst/>
          </a:prstGeom>
        </p:spPr>
      </p:pic>
      <p:sp>
        <p:nvSpPr>
          <p:cNvPr id="6" name="Title 5"/>
          <p:cNvSpPr>
            <a:spLocks noGrp="1"/>
          </p:cNvSpPr>
          <p:nvPr>
            <p:ph type="title"/>
          </p:nvPr>
        </p:nvSpPr>
        <p:spPr>
          <a:xfrm>
            <a:off x="549275" y="116792"/>
            <a:ext cx="8042276" cy="729963"/>
          </a:xfrm>
        </p:spPr>
        <p:txBody>
          <a:bodyPr/>
          <a:lstStyle/>
          <a:p>
            <a:r>
              <a:rPr lang="en-US" dirty="0" smtClean="0"/>
              <a:t>Beta Unit Under Test – </a:t>
            </a:r>
            <a:r>
              <a:rPr lang="en-US" sz="3200" dirty="0" smtClean="0"/>
              <a:t>October 2015</a:t>
            </a:r>
            <a:endParaRPr lang="en-US" sz="3200" dirty="0"/>
          </a:p>
        </p:txBody>
      </p:sp>
      <p:sp>
        <p:nvSpPr>
          <p:cNvPr id="7" name="TextBox 6"/>
          <p:cNvSpPr txBox="1"/>
          <p:nvPr/>
        </p:nvSpPr>
        <p:spPr>
          <a:xfrm>
            <a:off x="5269980" y="1445326"/>
            <a:ext cx="3430597" cy="461665"/>
          </a:xfrm>
          <a:prstGeom prst="rect">
            <a:avLst/>
          </a:prstGeom>
          <a:noFill/>
        </p:spPr>
        <p:txBody>
          <a:bodyPr wrap="square" rtlCol="0">
            <a:spAutoFit/>
          </a:bodyPr>
          <a:lstStyle/>
          <a:p>
            <a:r>
              <a:rPr lang="en-US" sz="2400" b="1" dirty="0" smtClean="0"/>
              <a:t>Air Conditioner</a:t>
            </a:r>
            <a:endParaRPr lang="en-US" sz="2400" b="1" dirty="0"/>
          </a:p>
        </p:txBody>
      </p:sp>
      <p:sp>
        <p:nvSpPr>
          <p:cNvPr id="8" name="TextBox 7"/>
          <p:cNvSpPr txBox="1"/>
          <p:nvPr/>
        </p:nvSpPr>
        <p:spPr>
          <a:xfrm>
            <a:off x="549275" y="4871027"/>
            <a:ext cx="2084676" cy="461665"/>
          </a:xfrm>
          <a:prstGeom prst="rect">
            <a:avLst/>
          </a:prstGeom>
          <a:noFill/>
        </p:spPr>
        <p:txBody>
          <a:bodyPr wrap="square" rtlCol="0">
            <a:spAutoFit/>
          </a:bodyPr>
          <a:lstStyle/>
          <a:p>
            <a:r>
              <a:rPr lang="en-US" sz="2400" b="1" dirty="0" smtClean="0"/>
              <a:t>Regenerator</a:t>
            </a:r>
            <a:endParaRPr lang="en-US" sz="2400" b="1" dirty="0"/>
          </a:p>
        </p:txBody>
      </p:sp>
      <p:pic>
        <p:nvPicPr>
          <p:cNvPr id="9" name="Picture 8" descr="IMG_0377.JPG"/>
          <p:cNvPicPr>
            <a:picLocks noChangeAspect="1"/>
          </p:cNvPicPr>
          <p:nvPr/>
        </p:nvPicPr>
        <p:blipFill rotWithShape="1">
          <a:blip r:embed="rId4">
            <a:extLst>
              <a:ext uri="{28A0092B-C50C-407E-A947-70E740481C1C}">
                <a14:useLocalDpi xmlns:a14="http://schemas.microsoft.com/office/drawing/2010/main" val="0"/>
              </a:ext>
            </a:extLst>
          </a:blip>
          <a:srcRect l="14306" t="23983" b="20757"/>
          <a:stretch/>
        </p:blipFill>
        <p:spPr>
          <a:xfrm>
            <a:off x="2987716" y="3750235"/>
            <a:ext cx="4564528" cy="2943412"/>
          </a:xfrm>
          <a:prstGeom prst="rect">
            <a:avLst/>
          </a:prstGeom>
        </p:spPr>
      </p:pic>
    </p:spTree>
    <p:extLst>
      <p:ext uri="{BB962C8B-B14F-4D97-AF65-F5344CB8AC3E}">
        <p14:creationId xmlns:p14="http://schemas.microsoft.com/office/powerpoint/2010/main" val="9769929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17500"/>
            <a:ext cx="8042276" cy="762000"/>
          </a:xfrm>
        </p:spPr>
        <p:txBody>
          <a:bodyPr/>
          <a:lstStyle/>
          <a:p>
            <a:pPr algn="ctr"/>
            <a:r>
              <a:rPr lang="en-US" dirty="0" smtClean="0"/>
              <a:t>The Result – Rational HVAC</a:t>
            </a:r>
            <a:endParaRPr lang="en-US" dirty="0"/>
          </a:p>
        </p:txBody>
      </p:sp>
      <p:sp>
        <p:nvSpPr>
          <p:cNvPr id="3" name="Content Placeholder 2"/>
          <p:cNvSpPr>
            <a:spLocks noGrp="1"/>
          </p:cNvSpPr>
          <p:nvPr>
            <p:ph idx="1"/>
          </p:nvPr>
        </p:nvSpPr>
        <p:spPr>
          <a:xfrm>
            <a:off x="457200" y="1445276"/>
            <a:ext cx="8229600" cy="4117040"/>
          </a:xfrm>
        </p:spPr>
        <p:txBody>
          <a:bodyPr>
            <a:normAutofit/>
          </a:bodyPr>
          <a:lstStyle/>
          <a:p>
            <a:r>
              <a:rPr lang="en-US" dirty="0" smtClean="0"/>
              <a:t>Energy savings of 40 to 60+% with better comfort</a:t>
            </a:r>
          </a:p>
          <a:p>
            <a:r>
              <a:rPr lang="en-US" dirty="0" smtClean="0"/>
              <a:t>Compressor capacity reduced 40 to 50%</a:t>
            </a:r>
          </a:p>
          <a:p>
            <a:r>
              <a:rPr lang="en-US" dirty="0" smtClean="0"/>
              <a:t>Condenser coils reduced by 70%</a:t>
            </a:r>
          </a:p>
          <a:p>
            <a:r>
              <a:rPr lang="en-US" dirty="0" smtClean="0"/>
              <a:t>Lower indoor air-flow volumes; less fan energy</a:t>
            </a:r>
          </a:p>
          <a:p>
            <a:r>
              <a:rPr lang="en-US" dirty="0" smtClean="0"/>
              <a:t>Control of RH independently of temperature</a:t>
            </a:r>
          </a:p>
          <a:p>
            <a:r>
              <a:rPr lang="en-US" dirty="0" smtClean="0"/>
              <a:t>Control of ventilation air all year round with enthalpy  recovery and cleaned air</a:t>
            </a:r>
          </a:p>
        </p:txBody>
      </p:sp>
      <p:sp>
        <p:nvSpPr>
          <p:cNvPr id="4" name="TextBox 3"/>
          <p:cNvSpPr txBox="1"/>
          <p:nvPr/>
        </p:nvSpPr>
        <p:spPr>
          <a:xfrm flipH="1">
            <a:off x="941495" y="5954911"/>
            <a:ext cx="6108773" cy="646331"/>
          </a:xfrm>
          <a:prstGeom prst="rect">
            <a:avLst/>
          </a:prstGeom>
          <a:noFill/>
        </p:spPr>
        <p:txBody>
          <a:bodyPr wrap="square" rtlCol="0">
            <a:spAutoFit/>
          </a:bodyPr>
          <a:lstStyle/>
          <a:p>
            <a:pPr algn="ctr"/>
            <a:r>
              <a:rPr lang="en-US" dirty="0"/>
              <a:t> Andrew Mongar, President, AirGreen LLC  610-209-8067  </a:t>
            </a:r>
            <a:r>
              <a:rPr lang="en-US" dirty="0">
                <a:solidFill>
                  <a:schemeClr val="accent3"/>
                </a:solidFill>
                <a:hlinkClick r:id="rId3"/>
              </a:rPr>
              <a:t>www.airgreenllc.com</a:t>
            </a:r>
            <a:r>
              <a:rPr lang="en-US" dirty="0">
                <a:solidFill>
                  <a:schemeClr val="accent3"/>
                </a:solidFill>
              </a:rPr>
              <a:t> </a:t>
            </a:r>
          </a:p>
        </p:txBody>
      </p:sp>
    </p:spTree>
    <p:extLst>
      <p:ext uri="{BB962C8B-B14F-4D97-AF65-F5344CB8AC3E}">
        <p14:creationId xmlns:p14="http://schemas.microsoft.com/office/powerpoint/2010/main" val="42047546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reeze">
  <a:themeElements>
    <a:clrScheme name="Breeze">
      <a:dk1>
        <a:sysClr val="windowText" lastClr="000000"/>
      </a:dk1>
      <a:lt1>
        <a:sysClr val="window" lastClr="FFFFFF"/>
      </a:lt1>
      <a:dk2>
        <a:srgbClr val="09213B"/>
      </a:dk2>
      <a:lt2>
        <a:srgbClr val="D5EDF4"/>
      </a:lt2>
      <a:accent1>
        <a:srgbClr val="2C7C9F"/>
      </a:accent1>
      <a:accent2>
        <a:srgbClr val="244A58"/>
      </a:accent2>
      <a:accent3>
        <a:srgbClr val="E2751D"/>
      </a:accent3>
      <a:accent4>
        <a:srgbClr val="FFB400"/>
      </a:accent4>
      <a:accent5>
        <a:srgbClr val="7EB606"/>
      </a:accent5>
      <a:accent6>
        <a:srgbClr val="C00000"/>
      </a:accent6>
      <a:hlink>
        <a:srgbClr val="7030A0"/>
      </a:hlink>
      <a:folHlink>
        <a:srgbClr val="00B0F0"/>
      </a:folHlink>
    </a:clrScheme>
    <a:fontScheme name="Breeze">
      <a:majorFont>
        <a:latin typeface="News Gothic MT"/>
        <a:ea typeface=""/>
        <a:cs typeface=""/>
        <a:font script="Jpan" typeface="ＭＳ Ｐゴシック"/>
        <a:font script="Hans" typeface="宋体"/>
        <a:font script="Hant" typeface="新細明體"/>
      </a:majorFont>
      <a:minorFont>
        <a:latin typeface="News Gothic MT"/>
        <a:ea typeface=""/>
        <a:cs typeface=""/>
        <a:font script="Jpan" typeface="ＭＳ Ｐゴシック"/>
        <a:font script="Hans" typeface="宋体"/>
        <a:font script="Hant" typeface="新細明體"/>
      </a:minorFont>
    </a:fontScheme>
    <a:fmtScheme name="Breeze">
      <a:fillStyleLst>
        <a:solidFill>
          <a:schemeClr val="phClr"/>
        </a:solidFill>
        <a:gradFill rotWithShape="1">
          <a:gsLst>
            <a:gs pos="31000">
              <a:schemeClr val="phClr">
                <a:tint val="100000"/>
                <a:shade val="100000"/>
                <a:satMod val="120000"/>
              </a:schemeClr>
            </a:gs>
            <a:gs pos="100000">
              <a:schemeClr val="phClr">
                <a:tint val="50000"/>
                <a:satMod val="150000"/>
              </a:schemeClr>
            </a:gs>
          </a:gsLst>
          <a:lin ang="5400000" scaled="1"/>
        </a:gradFill>
        <a:gradFill rotWithShape="1">
          <a:gsLst>
            <a:gs pos="0">
              <a:schemeClr val="phClr">
                <a:shade val="100000"/>
                <a:satMod val="120000"/>
              </a:schemeClr>
            </a:gs>
            <a:gs pos="69000">
              <a:schemeClr val="phClr">
                <a:tint val="80000"/>
                <a:shade val="100000"/>
                <a:satMod val="150000"/>
              </a:schemeClr>
            </a:gs>
            <a:gs pos="100000">
              <a:schemeClr val="phClr">
                <a:tint val="50000"/>
                <a:shade val="100000"/>
                <a:satMod val="150000"/>
              </a:schemeClr>
            </a:gs>
          </a:gsLst>
          <a:path path="circle">
            <a:fillToRect l="100000" t="100000" r="100000" b="100000"/>
          </a:path>
        </a:gradFill>
      </a:fillStyleLst>
      <a:lnStyleLst>
        <a:ln w="12700" cap="flat" cmpd="sng" algn="ctr">
          <a:solidFill>
            <a:schemeClr val="phClr">
              <a:shade val="95000"/>
              <a:satMod val="105000"/>
            </a:schemeClr>
          </a:solidFill>
          <a:prstDash val="solid"/>
        </a:ln>
        <a:ln w="25400" cap="flat" cmpd="dbl" algn="ctr">
          <a:solidFill>
            <a:schemeClr val="phClr"/>
          </a:solidFill>
          <a:prstDash val="solid"/>
        </a:ln>
        <a:ln w="31750" cap="flat" cmpd="dbl" algn="ctr">
          <a:solidFill>
            <a:schemeClr val="phClr"/>
          </a:solidFill>
          <a:prstDash val="solid"/>
        </a:ln>
      </a:lnStyleLst>
      <a:effectStyleLst>
        <a:effectStyle>
          <a:effectLst/>
        </a:effectStyle>
        <a:effectStyle>
          <a:effectLst>
            <a:outerShdw blurRad="63500" dist="25400" dir="5400000" sx="101000" sy="101000" rotWithShape="0">
              <a:srgbClr val="000000">
                <a:alpha val="40000"/>
              </a:srgbClr>
            </a:outerShdw>
          </a:effectLst>
        </a:effectStyle>
        <a:effectStyle>
          <a:effectLst>
            <a:innerShdw blurRad="127000" dist="25400" dir="13500000">
              <a:srgbClr val="C0C0C0">
                <a:alpha val="75000"/>
              </a:srgbClr>
            </a:innerShdw>
            <a:outerShdw blurRad="88900" dist="25400" dir="5400000" sx="102000" sy="102000" algn="ctr" rotWithShape="0">
              <a:srgbClr val="C0C0C0">
                <a:alpha val="40000"/>
              </a:srgbClr>
            </a:outerShdw>
          </a:effectLst>
          <a:scene3d>
            <a:camera prst="perspectiveLeft" fov="300000"/>
            <a:lightRig rig="soft" dir="l">
              <a:rot lat="0" lon="0" rev="4200000"/>
            </a:lightRig>
          </a:scene3d>
          <a:sp3d extrusionH="38100" prstMaterial="powder">
            <a:bevelT w="50800" h="88900" prst="convex"/>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blipFill rotWithShape="1">
          <a:blip xmlns:r="http://schemas.openxmlformats.org/officeDocument/2006/relationships" r:embed="rId1">
            <a:duotone>
              <a:schemeClr val="phClr">
                <a:shade val="40000"/>
                <a:satMod val="400000"/>
              </a:schemeClr>
              <a:schemeClr val="phClr">
                <a:tint val="10000"/>
                <a:satMod val="20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Breeze.thmx</Template>
  <TotalTime>20576</TotalTime>
  <Words>2083</Words>
  <Application>Microsoft Macintosh PowerPoint</Application>
  <PresentationFormat>On-screen Show (4:3)</PresentationFormat>
  <Paragraphs>153</Paragraphs>
  <Slides>13</Slides>
  <Notes>13</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Breeze</vt:lpstr>
      <vt:lpstr>A New (Rational) Way  To Condition Air (and Save Energy)</vt:lpstr>
      <vt:lpstr>Why Change? – The Problems</vt:lpstr>
      <vt:lpstr>8 More Problems with Current HVAC</vt:lpstr>
      <vt:lpstr>Comfort and Health Conditions</vt:lpstr>
      <vt:lpstr>PowerPoint Presentation</vt:lpstr>
      <vt:lpstr>The Nub of the Problem</vt:lpstr>
      <vt:lpstr>Desiccant Cooling</vt:lpstr>
      <vt:lpstr>Conventional vs  3G Desiccant</vt:lpstr>
      <vt:lpstr>Multi-Stage Liquid Desiccant System</vt:lpstr>
      <vt:lpstr>Multi-Stage Liquid Desiccant System</vt:lpstr>
      <vt:lpstr>What is Revolutionary?</vt:lpstr>
      <vt:lpstr>Beta Unit Under Test – October 2015</vt:lpstr>
      <vt:lpstr>The Result – Rational HVAC</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Stephanie Mongar</dc:creator>
  <cp:lastModifiedBy>Andrew Mongar</cp:lastModifiedBy>
  <cp:revision>107</cp:revision>
  <cp:lastPrinted>2016-02-18T15:19:38Z</cp:lastPrinted>
  <dcterms:created xsi:type="dcterms:W3CDTF">2015-06-22T18:08:00Z</dcterms:created>
  <dcterms:modified xsi:type="dcterms:W3CDTF">2016-02-18T15:20:54Z</dcterms:modified>
</cp:coreProperties>
</file>