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9" r:id="rId6"/>
    <p:sldId id="373" r:id="rId7"/>
    <p:sldId id="374" r:id="rId8"/>
    <p:sldId id="261" r:id="rId9"/>
    <p:sldId id="366" r:id="rId10"/>
    <p:sldId id="375" r:id="rId11"/>
    <p:sldId id="263" r:id="rId12"/>
    <p:sldId id="353" r:id="rId13"/>
    <p:sldId id="376" r:id="rId14"/>
    <p:sldId id="370" r:id="rId15"/>
    <p:sldId id="367" r:id="rId16"/>
    <p:sldId id="372" r:id="rId17"/>
    <p:sldId id="369" r:id="rId18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A6D1"/>
    <a:srgbClr val="971FFF"/>
    <a:srgbClr val="7AC143"/>
    <a:srgbClr val="008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76" autoAdjust="0"/>
    <p:restoredTop sz="94834" autoAdjust="0"/>
  </p:normalViewPr>
  <p:slideViewPr>
    <p:cSldViewPr snapToGrid="0" snapToObjects="1">
      <p:cViewPr>
        <p:scale>
          <a:sx n="76" d="100"/>
          <a:sy n="76" d="100"/>
        </p:scale>
        <p:origin x="-870" y="-6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177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24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21EDBDF-2AF1-AA44-A917-F9FE6AE9863C}" type="datetime1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6C7733F-0DD8-6A46-952C-7F53FD8429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1647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6C14E355-62A3-8B43-BEB2-E6ADDA7F8347}" type="datetime1">
              <a:rPr lang="en-US" smtClean="0"/>
              <a:pPr/>
              <a:t>4/20/2016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D33F7BE-A010-194C-BDEB-1F09A95F2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5474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33F7BE-A010-194C-BDEB-1F09A95F238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01" tIns="46651" rIns="93301" bIns="46651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4EC85125-1554-3741-AA10-08B95019F812}" type="slidenum">
              <a:rPr lang="en-US" sz="1200">
                <a:solidFill>
                  <a:schemeClr val="tx1"/>
                </a:solidFill>
              </a:rPr>
              <a:pPr algn="r" eaLnBrk="1" hangingPunct="1"/>
              <a:t>2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2" tIns="46646" rIns="93292" bIns="46646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CE3BB0C1-1EB1-E14F-AEFD-F99A5073D10A}" type="slidenum">
              <a:rPr lang="en-US" sz="1200"/>
              <a:pPr algn="r" eaLnBrk="1" hangingPunct="1"/>
              <a:t>3</a:t>
            </a:fld>
            <a:endParaRPr lang="en-US" sz="1200" dirty="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 New Roman" charset="0"/>
              <a:ea typeface="MS PGothic" charset="0"/>
            </a:endParaRPr>
          </a:p>
        </p:txBody>
      </p:sp>
      <p:sp>
        <p:nvSpPr>
          <p:cNvPr id="25603" name="Slide Number Placeholder 3"/>
          <p:cNvSpPr txBox="1">
            <a:spLocks noGrp="1"/>
          </p:cNvSpPr>
          <p:nvPr/>
        </p:nvSpPr>
        <p:spPr bwMode="auto">
          <a:xfrm>
            <a:off x="3979863" y="8842375"/>
            <a:ext cx="304165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63" tIns="46630" rIns="93263" bIns="46630" anchor="b"/>
          <a:lstStyle>
            <a:lvl1pPr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>
              <a:buFont typeface="Arial" charset="0"/>
              <a:buNone/>
            </a:pPr>
            <a:fld id="{068EED9D-3FD3-0B45-804A-08C5C7423FAF}" type="slidenum">
              <a:rPr lang="en-US" sz="1300">
                <a:solidFill>
                  <a:schemeClr val="tx1"/>
                </a:solidFill>
                <a:latin typeface="Calibri" charset="0"/>
              </a:rPr>
              <a:pPr algn="r" eaLnBrk="1" hangingPunct="1">
                <a:buFont typeface="Arial" charset="0"/>
                <a:buNone/>
              </a:pPr>
              <a:t>4</a:t>
            </a:fld>
            <a:endParaRPr lang="en-US" sz="1300" dirty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 New Roman" charset="0"/>
              <a:ea typeface="MS PGothic" charset="0"/>
            </a:endParaRPr>
          </a:p>
        </p:txBody>
      </p:sp>
      <p:sp>
        <p:nvSpPr>
          <p:cNvPr id="25603" name="Slide Number Placeholder 3"/>
          <p:cNvSpPr txBox="1">
            <a:spLocks noGrp="1"/>
          </p:cNvSpPr>
          <p:nvPr/>
        </p:nvSpPr>
        <p:spPr bwMode="auto">
          <a:xfrm>
            <a:off x="3979863" y="8842375"/>
            <a:ext cx="304165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63" tIns="46630" rIns="93263" bIns="46630" anchor="b"/>
          <a:lstStyle>
            <a:lvl1pPr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466725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466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>
              <a:buFont typeface="Arial" charset="0"/>
              <a:buNone/>
            </a:pPr>
            <a:fld id="{068EED9D-3FD3-0B45-804A-08C5C7423FAF}" type="slidenum">
              <a:rPr lang="en-US" sz="1300">
                <a:solidFill>
                  <a:schemeClr val="tx1"/>
                </a:solidFill>
                <a:latin typeface="Calibri" charset="0"/>
              </a:rPr>
              <a:pPr algn="r" eaLnBrk="1" hangingPunct="1">
                <a:buFont typeface="Arial" charset="0"/>
                <a:buNone/>
              </a:pPr>
              <a:t>5</a:t>
            </a:fld>
            <a:endParaRPr lang="en-US" sz="1300" dirty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2" tIns="46646" rIns="93292" bIns="46646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36363055-1EFE-334F-9300-87DEA4FA5817}" type="slidenum">
              <a:rPr lang="en-US" sz="1200"/>
              <a:pPr algn="r" eaLnBrk="1" hangingPunct="1"/>
              <a:t>6</a:t>
            </a:fld>
            <a:endParaRPr lang="en-US" sz="1200" dirty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2" tIns="46646" rIns="93292" bIns="46646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36363055-1EFE-334F-9300-87DEA4FA5817}" type="slidenum">
              <a:rPr lang="en-US" sz="1200"/>
              <a:pPr algn="r" eaLnBrk="1" hangingPunct="1"/>
              <a:t>7</a:t>
            </a:fld>
            <a:endParaRPr lang="en-US" sz="1200" dirty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2" tIns="46646" rIns="93292" bIns="46646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69F2BA90-3FBF-EF41-8622-6E39A55DD818}" type="slidenum">
              <a:rPr lang="en-US" sz="1200"/>
              <a:pPr algn="r" eaLnBrk="1" hangingPunct="1"/>
              <a:t>8</a:t>
            </a:fld>
            <a:endParaRPr lang="en-US" sz="1200" dirty="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  <a:ea typeface="MS PGothic" charset="0"/>
              </a:rPr>
              <a:t>Add the numbers… key metrics missing the face to face interaction direct install outreach…</a:t>
            </a:r>
          </a:p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2" tIns="46646" rIns="93292" bIns="46646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36363055-1EFE-334F-9300-87DEA4FA5817}" type="slidenum">
              <a:rPr lang="en-US" sz="1200"/>
              <a:pPr algn="r" eaLnBrk="1" hangingPunct="1"/>
              <a:t>9</a:t>
            </a:fld>
            <a:endParaRPr lang="en-US" sz="1200" dirty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292" tIns="46646" rIns="93292" bIns="46646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36363055-1EFE-334F-9300-87DEA4FA5817}" type="slidenum">
              <a:rPr lang="en-US" sz="1200"/>
              <a:pPr algn="r" eaLnBrk="1" hangingPunct="1"/>
              <a:t>10</a:t>
            </a:fld>
            <a:endParaRPr lang="en-US" sz="1200" dirty="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177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862" indent="-285716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2865" indent="-228573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011" indent="-228573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157" indent="-228573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303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448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8594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5741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02D4B1D9-0A16-2440-A9C2-757B3B4177EC}" type="slidenum">
              <a:rPr lang="en-US" sz="13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pPr eaLnBrk="1" hangingPunct="1"/>
              <a:t>11</a:t>
            </a:fld>
            <a:endParaRPr lang="en-US" sz="13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01" tIns="46651" rIns="93301" bIns="46651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15122423-10EB-754D-A160-1E388DBD3E8C}" type="slidenum"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pPr algn="r" eaLnBrk="1" hangingPunct="1"/>
              <a:t>12</a:t>
            </a:fld>
            <a:endParaRPr lang="en-US" sz="120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 txBox="1">
            <a:spLocks noGrp="1" noChangeArrowheads="1"/>
          </p:cNvSpPr>
          <p:nvPr/>
        </p:nvSpPr>
        <p:spPr bwMode="auto">
          <a:xfrm>
            <a:off x="3981450" y="8843964"/>
            <a:ext cx="30416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01" tIns="46651" rIns="93301" bIns="46651" anchor="b"/>
          <a:lstStyle>
            <a:lvl1pPr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defTabSz="93186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r" eaLnBrk="1" hangingPunct="1"/>
            <a:fld id="{15122423-10EB-754D-A160-1E388DBD3E8C}" type="slidenum">
              <a:rPr lang="en-US" sz="12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pPr algn="r" eaLnBrk="1" hangingPunct="1"/>
              <a:t>13</a:t>
            </a:fld>
            <a:endParaRPr lang="en-US" sz="120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  <a:ea typeface="MS PGothic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1177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862" indent="-285716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2865" indent="-228573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011" indent="-228573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157" indent="-228573" defTabSz="931753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303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448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8594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5741" indent="-228573" defTabSz="93175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02D4B1D9-0A16-2440-A9C2-757B3B4177EC}" type="slidenum">
              <a:rPr lang="en-US" sz="13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pPr eaLnBrk="1" hangingPunct="1"/>
              <a:t>14</a:t>
            </a:fld>
            <a:endParaRPr lang="en-US" sz="130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48402" y="0"/>
            <a:ext cx="4704970" cy="4603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8403" y="4603009"/>
            <a:ext cx="4704968" cy="17901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67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D1ABD-9DA4-2041-9A3C-53D54A2DEE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81DCD-8EE2-AE4B-ABB9-A2C7204B60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23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6684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09847"/>
            <a:ext cx="8229600" cy="4283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0" y="6393121"/>
            <a:ext cx="2133600" cy="464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393121"/>
            <a:ext cx="2895600" cy="464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3121"/>
            <a:ext cx="2133600" cy="4648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fld id="{7A1D1ABD-9DA4-2041-9A3C-53D54A2DEE9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none" spc="-150">
          <a:solidFill>
            <a:srgbClr val="008CD1"/>
          </a:solidFill>
          <a:latin typeface="Arial Black"/>
          <a:ea typeface="+mj-ea"/>
          <a:cs typeface="Arial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8CD1"/>
        </a:buClr>
        <a:buSzPct val="90000"/>
        <a:buFontTx/>
        <a:buBlip>
          <a:blip r:embed="rId6"/>
        </a:buBlip>
        <a:defRPr sz="2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7AC143"/>
        </a:buClr>
        <a:buSzPct val="90000"/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7AC143"/>
        </a:buClr>
        <a:buSzPct val="75000"/>
        <a:buFont typeface="Wingdings" charset="2"/>
        <a:buChar char="§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7AC143"/>
        </a:buClr>
        <a:buSzPct val="75000"/>
        <a:buFont typeface="Courier New"/>
        <a:buChar char="o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7AC143"/>
        </a:buClr>
        <a:buSzPct val="90000"/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5085" y="590895"/>
            <a:ext cx="5898383" cy="5820511"/>
          </a:xfrm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rgbClr val="008CD1"/>
              </a:buClr>
              <a:buSzPct val="90000"/>
            </a:pPr>
            <a:r>
              <a:rPr lang="en-US" sz="4400" dirty="0" smtClean="0">
                <a:latin typeface="Arial Black" charset="0"/>
                <a:ea typeface="MS PGothic" charset="0"/>
              </a:rPr>
              <a:t>  PECO Smart Ideas</a:t>
            </a:r>
            <a:r>
              <a:rPr lang="en-US" sz="5400" dirty="0" smtClean="0">
                <a:latin typeface="Arial Black" charset="0"/>
                <a:ea typeface="MS PGothic" charset="0"/>
              </a:rPr>
              <a:t> </a:t>
            </a:r>
            <a:r>
              <a:rPr lang="en-US" sz="4000" dirty="0" smtClean="0">
                <a:latin typeface="Arial Black" charset="0"/>
                <a:ea typeface="MS PGothic" charset="0"/>
              </a:rPr>
              <a:t>for Your Business </a:t>
            </a:r>
            <a:br>
              <a:rPr lang="en-US" sz="4000" dirty="0" smtClean="0">
                <a:latin typeface="Arial Black" charset="0"/>
                <a:ea typeface="MS PGothic" charset="0"/>
              </a:rPr>
            </a:br>
            <a:r>
              <a:rPr lang="en-US" sz="4000" dirty="0">
                <a:latin typeface="Arial Black" charset="0"/>
                <a:ea typeface="MS PGothic" charset="0"/>
              </a:rPr>
              <a:t/>
            </a:r>
            <a:br>
              <a:rPr lang="en-US" sz="4000" dirty="0">
                <a:latin typeface="Arial Black" charset="0"/>
                <a:ea typeface="MS PGothic" charset="0"/>
              </a:rPr>
            </a:br>
            <a:r>
              <a:rPr lang="en-US" sz="3600" i="1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Greater Philadelphia Association of Energy Engineers</a:t>
            </a:r>
            <a:r>
              <a:rPr lang="en-US" sz="3600" i="1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/>
            </a:r>
            <a:br>
              <a:rPr lang="en-US" sz="3600" i="1" dirty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</a:br>
            <a:r>
              <a:rPr lang="en-US" sz="3600" i="1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/>
            </a:r>
            <a:br>
              <a:rPr lang="en-US" sz="3600" i="1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Mike O’Leary, PECO</a:t>
            </a:r>
            <a:br>
              <a:rPr lang="en-US" sz="2800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April 20, 2016</a:t>
            </a:r>
            <a:endParaRPr lang="en-US" sz="2400" dirty="0">
              <a:latin typeface="Arial Black" charset="0"/>
              <a:ea typeface="MS PGothic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0999" y="1096947"/>
            <a:ext cx="8553275" cy="762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 Black" charset="0"/>
                <a:ea typeface="MS PGothic" charset="0"/>
              </a:rPr>
              <a:t>PA </a:t>
            </a:r>
            <a:r>
              <a:rPr lang="en-US" dirty="0">
                <a:latin typeface="Arial Black" charset="0"/>
                <a:ea typeface="MS PGothic" charset="0"/>
              </a:rPr>
              <a:t>Act </a:t>
            </a:r>
            <a:r>
              <a:rPr lang="en-US" dirty="0" smtClean="0">
                <a:latin typeface="Arial Black" charset="0"/>
                <a:ea typeface="MS PGothic" charset="0"/>
              </a:rPr>
              <a:t>129 Phase II – PECO Smart Ideas</a:t>
            </a:r>
            <a:endParaRPr lang="en-US" dirty="0">
              <a:latin typeface="Arial Black" charset="0"/>
              <a:ea typeface="MS PGothic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6837" y="1981200"/>
            <a:ext cx="8657438" cy="41148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charset="0"/>
                <a:ea typeface="MS PGothic" charset="0"/>
              </a:rPr>
              <a:t>A suite of nine residential and seven business programs offering solutions for energy efficiency</a:t>
            </a:r>
          </a:p>
          <a:p>
            <a:r>
              <a:rPr lang="en-US" sz="2400" dirty="0" smtClean="0">
                <a:latin typeface="Arial" charset="0"/>
                <a:ea typeface="MS PGothic" charset="0"/>
              </a:rPr>
              <a:t>Incentives </a:t>
            </a:r>
            <a:r>
              <a:rPr lang="en-US" sz="2400" dirty="0">
                <a:latin typeface="Arial" charset="0"/>
                <a:ea typeface="MS PGothic" charset="0"/>
              </a:rPr>
              <a:t>designed to influence customer </a:t>
            </a:r>
            <a:r>
              <a:rPr lang="en-US" sz="2400" dirty="0" smtClean="0">
                <a:latin typeface="Arial" charset="0"/>
                <a:ea typeface="MS PGothic" charset="0"/>
              </a:rPr>
              <a:t>decisions</a:t>
            </a:r>
            <a:endParaRPr lang="en-US" sz="2400" dirty="0">
              <a:latin typeface="Arial" charset="0"/>
              <a:ea typeface="MS PGothic" charset="0"/>
            </a:endParaRPr>
          </a:p>
          <a:p>
            <a:pPr lvl="1"/>
            <a:r>
              <a:rPr lang="en-US" sz="2000" dirty="0">
                <a:latin typeface="Arial" charset="0"/>
                <a:ea typeface="MS PGothic" charset="0"/>
              </a:rPr>
              <a:t>Motivate customers to chose higher efficiency </a:t>
            </a:r>
            <a:r>
              <a:rPr lang="en-US" sz="2000" dirty="0" smtClean="0">
                <a:latin typeface="Arial" charset="0"/>
                <a:ea typeface="MS PGothic" charset="0"/>
              </a:rPr>
              <a:t>products, equipment </a:t>
            </a:r>
            <a:r>
              <a:rPr lang="en-US" sz="2000" dirty="0">
                <a:latin typeface="Arial" charset="0"/>
                <a:ea typeface="MS PGothic" charset="0"/>
              </a:rPr>
              <a:t>and processes</a:t>
            </a:r>
          </a:p>
          <a:p>
            <a:pPr lvl="1"/>
            <a:r>
              <a:rPr lang="en-US" sz="2000" dirty="0">
                <a:latin typeface="Arial" charset="0"/>
                <a:ea typeface="MS PGothic" charset="0"/>
              </a:rPr>
              <a:t>Offset the incremental capital cost of selecting more energy efficient solutions </a:t>
            </a:r>
          </a:p>
          <a:p>
            <a:endParaRPr lang="en-US" sz="2400" dirty="0" smtClean="0">
              <a:latin typeface="Arial" charset="0"/>
              <a:ea typeface="MS PGothic" charset="0"/>
            </a:endParaRPr>
          </a:p>
          <a:p>
            <a:pPr marL="0" indent="0" algn="ctr">
              <a:buNone/>
            </a:pPr>
            <a:r>
              <a:rPr lang="en-US" sz="3200" b="1" dirty="0" smtClean="0">
                <a:latin typeface="Arial" charset="0"/>
                <a:ea typeface="MS PGothic" charset="0"/>
              </a:rPr>
              <a:t>Phase </a:t>
            </a:r>
            <a:r>
              <a:rPr lang="en-US" sz="3200" b="1" dirty="0">
                <a:latin typeface="Arial" charset="0"/>
                <a:ea typeface="MS PGothic" charset="0"/>
              </a:rPr>
              <a:t>II ends on May 31, 2016, Phase III </a:t>
            </a:r>
            <a:endParaRPr lang="en-US" sz="3200" b="1" dirty="0" smtClean="0">
              <a:latin typeface="Arial" charset="0"/>
              <a:ea typeface="MS PGothic" charset="0"/>
            </a:endParaRPr>
          </a:p>
          <a:p>
            <a:pPr marL="0" indent="0" algn="ctr">
              <a:buNone/>
            </a:pPr>
            <a:r>
              <a:rPr lang="en-US" sz="3200" b="1" dirty="0" smtClean="0">
                <a:latin typeface="Arial" charset="0"/>
                <a:ea typeface="MS PGothic" charset="0"/>
              </a:rPr>
              <a:t>begins on June </a:t>
            </a:r>
            <a:r>
              <a:rPr lang="en-US" sz="3200" b="1" dirty="0">
                <a:latin typeface="Arial" charset="0"/>
                <a:ea typeface="MS PGothic" charset="0"/>
              </a:rPr>
              <a:t>1, 2016</a:t>
            </a:r>
          </a:p>
          <a:p>
            <a:pPr eaLnBrk="1" hangingPunct="1"/>
            <a:endParaRPr lang="en-US" sz="2000" dirty="0">
              <a:latin typeface="Arial" charset="0"/>
              <a:ea typeface="MS PGothic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4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4135" y="976551"/>
            <a:ext cx="8844501" cy="83972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 Black" charset="0"/>
                <a:ea typeface="MS PGothic" charset="0"/>
              </a:rPr>
              <a:t>Smart Ideas Program Accomplishments </a:t>
            </a:r>
            <a:endParaRPr lang="en-US" dirty="0">
              <a:latin typeface="Arial Black" charset="0"/>
              <a:ea typeface="MS PGothic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0312" y="1728132"/>
            <a:ext cx="9031266" cy="44185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en-US" dirty="0">
                <a:latin typeface="Arial" charset="0"/>
                <a:ea typeface="MS PGothic" charset="0"/>
              </a:rPr>
              <a:t>Since June 2009, more than: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MS PGothic" charset="0"/>
              </a:rPr>
              <a:t>$500 million saved by customers through PECO Smart Ideas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MS PGothic" charset="0"/>
              </a:rPr>
              <a:t>2.2 million megawatts hours of electricity saved through energy efficiency actions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MS PGothic" charset="0"/>
              </a:rPr>
              <a:t>8,000 incentives earned by non-residential (business) customers</a:t>
            </a:r>
          </a:p>
          <a:p>
            <a:pPr lvl="1" eaLnBrk="1" hangingPunct="1"/>
            <a:r>
              <a:rPr lang="en-US" sz="2000" dirty="0" smtClean="0">
                <a:latin typeface="Arial" charset="0"/>
                <a:ea typeface="MS PGothic" charset="0"/>
              </a:rPr>
              <a:t>58,000 rebates provided to customers for recycling older, working appliances</a:t>
            </a:r>
          </a:p>
          <a:p>
            <a:r>
              <a:rPr lang="en-US" dirty="0" smtClean="0">
                <a:latin typeface="Arial" charset="0"/>
                <a:ea typeface="MS PGothic" charset="0"/>
              </a:rPr>
              <a:t>Environmental Benefits, savings equal to:</a:t>
            </a:r>
          </a:p>
          <a:p>
            <a:pPr lvl="1"/>
            <a:r>
              <a:rPr lang="en-US" sz="2000" dirty="0" smtClean="0">
                <a:latin typeface="Arial" charset="0"/>
                <a:ea typeface="MS PGothic" charset="0"/>
              </a:rPr>
              <a:t>Reducing vehicle emissions produced by more than 267,000 passenger vehicles</a:t>
            </a:r>
          </a:p>
          <a:p>
            <a:pPr lvl="1"/>
            <a:r>
              <a:rPr lang="en-US" sz="2000" dirty="0" smtClean="0">
                <a:latin typeface="Arial" charset="0"/>
                <a:ea typeface="MS PGothic" charset="0"/>
              </a:rPr>
              <a:t>Planting more than 2.3 million trees</a:t>
            </a:r>
          </a:p>
          <a:p>
            <a:pPr lvl="1"/>
            <a:r>
              <a:rPr lang="en-US" sz="2000" dirty="0" smtClean="0">
                <a:latin typeface="Arial" charset="0"/>
                <a:ea typeface="MS PGothic" charset="0"/>
              </a:rPr>
              <a:t>Eliminating 2.4 billion miles driven</a:t>
            </a:r>
            <a:endParaRPr lang="en-US" sz="2000" dirty="0">
              <a:latin typeface="Arial" charset="0"/>
              <a:ea typeface="MS PGothic" charset="0"/>
            </a:endParaRPr>
          </a:p>
          <a:p>
            <a:pPr eaLnBrk="1" hangingPunct="1">
              <a:spcBef>
                <a:spcPts val="1200"/>
              </a:spcBef>
            </a:pPr>
            <a:r>
              <a:rPr lang="en-US" dirty="0">
                <a:latin typeface="Arial" charset="0"/>
                <a:ea typeface="MS PGothic" charset="0"/>
              </a:rPr>
              <a:t>PECO named ENERGY STAR</a:t>
            </a:r>
            <a:r>
              <a:rPr lang="en-US" sz="1200" kern="10000" dirty="0">
                <a:latin typeface="Arial" charset="0"/>
                <a:ea typeface="MS PGothic" charset="0"/>
              </a:rPr>
              <a:t>®</a:t>
            </a:r>
            <a:r>
              <a:rPr lang="en-US" dirty="0">
                <a:latin typeface="Arial" charset="0"/>
                <a:ea typeface="MS PGothic" charset="0"/>
              </a:rPr>
              <a:t> Partner of the </a:t>
            </a:r>
            <a:r>
              <a:rPr lang="en-US" dirty="0" smtClean="0">
                <a:latin typeface="Arial" charset="0"/>
                <a:ea typeface="MS PGothic" charset="0"/>
              </a:rPr>
              <a:t>Year four </a:t>
            </a:r>
            <a:r>
              <a:rPr lang="en-US" dirty="0" smtClean="0">
                <a:latin typeface="Arial" charset="0"/>
                <a:ea typeface="MS PGothic" charset="0"/>
              </a:rPr>
              <a:t>times</a:t>
            </a:r>
            <a:endParaRPr lang="en-US" dirty="0">
              <a:latin typeface="Arial" charset="0"/>
              <a:ea typeface="MS PGothic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1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/>
          </p:cNvSpPr>
          <p:nvPr/>
        </p:nvSpPr>
        <p:spPr bwMode="auto">
          <a:xfrm>
            <a:off x="304800" y="1143000"/>
            <a:ext cx="6553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endParaRPr lang="en-US" b="1" dirty="0">
              <a:solidFill>
                <a:srgbClr val="376092"/>
              </a:solidFill>
              <a:latin typeface="Verdana" charset="0"/>
            </a:endParaRPr>
          </a:p>
        </p:txBody>
      </p:sp>
      <p:sp>
        <p:nvSpPr>
          <p:cNvPr id="24579" name="Content Placeholder 2"/>
          <p:cNvSpPr txBox="1">
            <a:spLocks/>
          </p:cNvSpPr>
          <p:nvPr/>
        </p:nvSpPr>
        <p:spPr bwMode="auto">
          <a:xfrm>
            <a:off x="304801" y="1932681"/>
            <a:ext cx="4122866" cy="4217598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buClr>
                <a:srgbClr val="285A9C"/>
              </a:buClr>
            </a:pPr>
            <a:r>
              <a:rPr lang="en-US" sz="2800" dirty="0" smtClean="0">
                <a:solidFill>
                  <a:schemeClr val="tx1"/>
                </a:solidFill>
                <a:latin typeface="Arial" charset="0"/>
              </a:rPr>
              <a:t>Phase II:</a:t>
            </a:r>
            <a:endParaRPr lang="en-US" sz="2800" dirty="0">
              <a:solidFill>
                <a:schemeClr val="tx1"/>
              </a:solidFill>
              <a:latin typeface="Arial" charset="0"/>
            </a:endParaRP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3 Year Program cycle</a:t>
            </a:r>
          </a:p>
          <a:p>
            <a:endParaRPr lang="en-US" sz="180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1,125,550 </a:t>
            </a:r>
            <a:r>
              <a:rPr lang="en-US" sz="1800" dirty="0" err="1" smtClean="0">
                <a:solidFill>
                  <a:schemeClr val="tx1"/>
                </a:solidFill>
                <a:latin typeface="Arial" charset="0"/>
              </a:rPr>
              <a:t>MWh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 reduction requirement</a:t>
            </a:r>
          </a:p>
          <a:p>
            <a:endParaRPr lang="en-US" sz="180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$256 M Total Budget</a:t>
            </a:r>
          </a:p>
          <a:p>
            <a:endParaRPr lang="en-US" sz="180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10% target reductions from GNI sector</a:t>
            </a:r>
          </a:p>
          <a:p>
            <a:endParaRPr lang="en-US" sz="18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No Demand Reduction target</a:t>
            </a:r>
          </a:p>
        </p:txBody>
      </p:sp>
      <p:sp>
        <p:nvSpPr>
          <p:cNvPr id="24580" name="Content Placeholder 2"/>
          <p:cNvSpPr txBox="1">
            <a:spLocks/>
          </p:cNvSpPr>
          <p:nvPr/>
        </p:nvSpPr>
        <p:spPr bwMode="auto">
          <a:xfrm>
            <a:off x="4659680" y="1914395"/>
            <a:ext cx="4321481" cy="4235883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800" dirty="0" smtClean="0">
                <a:solidFill>
                  <a:schemeClr val="tx1"/>
                </a:solidFill>
                <a:latin typeface="Arial" charset="0"/>
              </a:rPr>
              <a:t>Phase III:</a:t>
            </a:r>
            <a:endParaRPr lang="en-US" sz="2800" dirty="0">
              <a:solidFill>
                <a:schemeClr val="tx1"/>
              </a:solidFill>
              <a:latin typeface="Arial" charset="0"/>
            </a:endParaRP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5 Year Program cycle</a:t>
            </a:r>
          </a:p>
          <a:p>
            <a:endParaRPr lang="en-US" sz="18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1,962,659 </a:t>
            </a:r>
            <a:r>
              <a:rPr lang="en-US" sz="1800" dirty="0" err="1" smtClean="0">
                <a:solidFill>
                  <a:schemeClr val="tx1"/>
                </a:solidFill>
                <a:latin typeface="Arial" charset="0"/>
              </a:rPr>
              <a:t>MWh</a:t>
            </a:r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 reduction requirement</a:t>
            </a:r>
          </a:p>
          <a:p>
            <a:endParaRPr lang="en-US" sz="18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$428 M Total Budget</a:t>
            </a:r>
          </a:p>
          <a:p>
            <a:endParaRPr lang="en-US" sz="18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3.5% target reductions from GNI sector</a:t>
            </a:r>
          </a:p>
          <a:p>
            <a:endParaRPr lang="en-US" sz="18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latin typeface="Arial" charset="0"/>
              </a:rPr>
              <a:t>161 MW Demand Reduction target</a:t>
            </a:r>
          </a:p>
          <a:p>
            <a:endParaRPr lang="en-US" sz="1800" dirty="0">
              <a:solidFill>
                <a:schemeClr val="tx1"/>
              </a:solidFill>
              <a:latin typeface="Arial" charset="0"/>
            </a:endParaRPr>
          </a:p>
          <a:p>
            <a:endParaRPr lang="en-US" sz="1800" dirty="0">
              <a:solidFill>
                <a:schemeClr val="tx1"/>
              </a:solidFill>
              <a:latin typeface="Calibri" charset="0"/>
            </a:endParaRPr>
          </a:p>
          <a:p>
            <a:pPr>
              <a:buClr>
                <a:srgbClr val="285A9C"/>
              </a:buClr>
            </a:pPr>
            <a:endParaRPr lang="en-US" sz="1700" b="1" dirty="0">
              <a:solidFill>
                <a:srgbClr val="003399"/>
              </a:solidFill>
              <a:latin typeface="Calibri" charset="0"/>
            </a:endParaRPr>
          </a:p>
          <a:p>
            <a:pPr>
              <a:buClr>
                <a:srgbClr val="285A9C"/>
              </a:buClr>
            </a:pPr>
            <a:endParaRPr lang="en-US" sz="1700" b="1" dirty="0">
              <a:solidFill>
                <a:srgbClr val="003399"/>
              </a:solidFill>
              <a:latin typeface="Calibri" charset="0"/>
            </a:endParaRPr>
          </a:p>
        </p:txBody>
      </p:sp>
      <p:sp>
        <p:nvSpPr>
          <p:cNvPr id="5126" name="Title 1"/>
          <p:cNvSpPr txBox="1">
            <a:spLocks/>
          </p:cNvSpPr>
          <p:nvPr/>
        </p:nvSpPr>
        <p:spPr bwMode="auto">
          <a:xfrm>
            <a:off x="398462" y="980162"/>
            <a:ext cx="82883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0080C2"/>
                </a:solidFill>
                <a:latin typeface="Arial Black"/>
                <a:ea typeface="+mj-ea"/>
                <a:cs typeface="Arial Black"/>
              </a:rPr>
              <a:t>Act 129 - Phase II vs Phase III </a:t>
            </a:r>
            <a:endParaRPr lang="en-US" sz="3200" dirty="0">
              <a:solidFill>
                <a:srgbClr val="0080C2"/>
              </a:solidFill>
              <a:latin typeface="Arial Black"/>
              <a:ea typeface="+mj-ea"/>
              <a:cs typeface="Arial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12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/>
          </p:cNvSpPr>
          <p:nvPr/>
        </p:nvSpPr>
        <p:spPr bwMode="auto">
          <a:xfrm>
            <a:off x="304800" y="1143000"/>
            <a:ext cx="6553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endParaRPr lang="en-US" b="1" dirty="0">
              <a:solidFill>
                <a:srgbClr val="376092"/>
              </a:solidFill>
              <a:latin typeface="Verdana" charset="0"/>
            </a:endParaRPr>
          </a:p>
        </p:txBody>
      </p:sp>
      <p:sp>
        <p:nvSpPr>
          <p:cNvPr id="24579" name="Content Placeholder 2"/>
          <p:cNvSpPr txBox="1">
            <a:spLocks/>
          </p:cNvSpPr>
          <p:nvPr/>
        </p:nvSpPr>
        <p:spPr bwMode="auto">
          <a:xfrm>
            <a:off x="398463" y="1676400"/>
            <a:ext cx="4029205" cy="4123149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buClr>
                <a:srgbClr val="285A9C"/>
              </a:buClr>
            </a:pPr>
            <a:r>
              <a:rPr lang="en-US" sz="2800" dirty="0" smtClean="0">
                <a:solidFill>
                  <a:schemeClr val="tx1"/>
                </a:solidFill>
                <a:latin typeface="Arial" charset="0"/>
              </a:rPr>
              <a:t>Phase II:</a:t>
            </a:r>
            <a:endParaRPr lang="en-US" sz="2800" dirty="0">
              <a:solidFill>
                <a:schemeClr val="tx1"/>
              </a:solidFill>
              <a:latin typeface="Arial" charset="0"/>
            </a:endParaRP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Equipment Incentives (C&amp;I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Equipment Incentives (GNI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)</a:t>
            </a: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Construction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Incentives</a:t>
            </a:r>
          </a:p>
          <a:p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Business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Solutions</a:t>
            </a:r>
          </a:p>
          <a:p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charset="0"/>
              </a:rPr>
              <a:t>PECO Smart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Multifamily Solutions</a:t>
            </a:r>
          </a:p>
          <a:p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Arial" charset="0"/>
              </a:rPr>
              <a:t>PECO Smart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On-Site</a:t>
            </a:r>
            <a:endParaRPr lang="en-US" sz="1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580" name="Content Placeholder 2"/>
          <p:cNvSpPr txBox="1">
            <a:spLocks/>
          </p:cNvSpPr>
          <p:nvPr/>
        </p:nvSpPr>
        <p:spPr bwMode="auto">
          <a:xfrm>
            <a:off x="4659682" y="1676400"/>
            <a:ext cx="4103318" cy="4123149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r>
              <a:rPr lang="en-US" sz="2800" dirty="0" smtClean="0">
                <a:solidFill>
                  <a:schemeClr val="tx1"/>
                </a:solidFill>
                <a:latin typeface="Arial" charset="0"/>
              </a:rPr>
              <a:t>Phase III:</a:t>
            </a:r>
            <a:endParaRPr lang="en-US" sz="2800" dirty="0">
              <a:solidFill>
                <a:schemeClr val="tx1"/>
              </a:solidFill>
              <a:latin typeface="Arial" charset="0"/>
            </a:endParaRP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Equipment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Incentives – Small</a:t>
            </a: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Equipment Incentives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– Large</a:t>
            </a: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Business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Solutions</a:t>
            </a: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Multifamily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Solutions</a:t>
            </a:r>
          </a:p>
          <a:p>
            <a:endParaRPr lang="en-US" sz="1600" dirty="0" smtClean="0">
              <a:solidFill>
                <a:schemeClr val="tx1"/>
              </a:solidFill>
              <a:latin typeface="Arial" charset="0"/>
            </a:endParaRPr>
          </a:p>
          <a:p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PECO </a:t>
            </a:r>
            <a:r>
              <a:rPr lang="en-US" sz="1600" dirty="0">
                <a:solidFill>
                  <a:schemeClr val="tx1"/>
                </a:solidFill>
                <a:latin typeface="Arial" charset="0"/>
              </a:rPr>
              <a:t>Smart 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</a:rPr>
              <a:t>On-Site</a:t>
            </a:r>
          </a:p>
          <a:p>
            <a:endParaRPr lang="en-US" sz="1600" dirty="0">
              <a:solidFill>
                <a:schemeClr val="tx1"/>
              </a:solidFill>
              <a:latin typeface="Arial" charset="0"/>
            </a:endParaRPr>
          </a:p>
          <a:p>
            <a:endParaRPr lang="en-US" sz="1800" dirty="0">
              <a:solidFill>
                <a:schemeClr val="tx1"/>
              </a:solidFill>
              <a:latin typeface="Arial" charset="0"/>
            </a:endParaRPr>
          </a:p>
          <a:p>
            <a:endParaRPr lang="en-US" sz="1800" dirty="0">
              <a:solidFill>
                <a:schemeClr val="tx1"/>
              </a:solidFill>
              <a:latin typeface="Calibri" charset="0"/>
            </a:endParaRPr>
          </a:p>
          <a:p>
            <a:pPr>
              <a:buClr>
                <a:srgbClr val="285A9C"/>
              </a:buClr>
            </a:pPr>
            <a:endParaRPr lang="en-US" sz="1700" b="1" dirty="0">
              <a:solidFill>
                <a:srgbClr val="003399"/>
              </a:solidFill>
              <a:latin typeface="Calibri" charset="0"/>
            </a:endParaRPr>
          </a:p>
          <a:p>
            <a:pPr>
              <a:buClr>
                <a:srgbClr val="285A9C"/>
              </a:buClr>
            </a:pPr>
            <a:endParaRPr lang="en-US" sz="1700" b="1" dirty="0">
              <a:solidFill>
                <a:srgbClr val="003399"/>
              </a:solidFill>
              <a:latin typeface="Calibri" charset="0"/>
            </a:endParaRPr>
          </a:p>
        </p:txBody>
      </p:sp>
      <p:sp>
        <p:nvSpPr>
          <p:cNvPr id="5126" name="Title 1"/>
          <p:cNvSpPr txBox="1">
            <a:spLocks/>
          </p:cNvSpPr>
          <p:nvPr/>
        </p:nvSpPr>
        <p:spPr bwMode="auto">
          <a:xfrm>
            <a:off x="398462" y="980162"/>
            <a:ext cx="82883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sz="3200" dirty="0" smtClean="0">
                <a:solidFill>
                  <a:srgbClr val="0080C2"/>
                </a:solidFill>
                <a:latin typeface="Arial Black"/>
                <a:ea typeface="+mj-ea"/>
                <a:cs typeface="Arial Black"/>
              </a:rPr>
              <a:t>Phase II vs Phase III EE Programs</a:t>
            </a:r>
            <a:endParaRPr lang="en-US" sz="3200" dirty="0">
              <a:solidFill>
                <a:srgbClr val="0080C2"/>
              </a:solidFill>
              <a:latin typeface="Arial Black"/>
              <a:ea typeface="+mj-ea"/>
              <a:cs typeface="Arial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14609"/>
            <a:ext cx="8778658" cy="513567"/>
          </a:xfrm>
        </p:spPr>
        <p:txBody>
          <a:bodyPr/>
          <a:lstStyle/>
          <a:p>
            <a:pPr eaLnBrk="1" hangingPunct="1"/>
            <a:r>
              <a:rPr lang="en-US" dirty="0">
                <a:latin typeface="Arial Black" charset="0"/>
                <a:ea typeface="MS PGothic" charset="0"/>
              </a:rPr>
              <a:t>PECO Smart </a:t>
            </a:r>
            <a:r>
              <a:rPr lang="en-US" dirty="0" smtClean="0">
                <a:latin typeface="Arial Black" charset="0"/>
                <a:ea typeface="MS PGothic" charset="0"/>
              </a:rPr>
              <a:t>Equipment Incentives - Small</a:t>
            </a:r>
            <a:endParaRPr lang="en-US" dirty="0">
              <a:latin typeface="Arial Black" charset="0"/>
              <a:ea typeface="MS PGothic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528176"/>
            <a:ext cx="8778658" cy="50511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Eligibility: PECO Rate GS, TLCL, AL, SL-S, SL-E customers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$11.9M incentives for energy efficient retrofits or new construction projects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Commercial and Industrial (C&amp;I)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Government, Non-profit and Institutions (GNI)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Broad range of prescriptive incentives 						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for most energy efficient upgrades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Custom incentives available for qualifying upgrades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Messaging and outreach specifically designed to reach this class of customer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83" y="2614611"/>
            <a:ext cx="2809875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2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014609"/>
            <a:ext cx="8991600" cy="513567"/>
          </a:xfrm>
        </p:spPr>
        <p:txBody>
          <a:bodyPr/>
          <a:lstStyle/>
          <a:p>
            <a:pPr eaLnBrk="1" hangingPunct="1"/>
            <a:r>
              <a:rPr lang="en-US" dirty="0">
                <a:latin typeface="Arial Black" charset="0"/>
                <a:ea typeface="MS PGothic" charset="0"/>
              </a:rPr>
              <a:t>PECO Smart </a:t>
            </a:r>
            <a:r>
              <a:rPr lang="en-US" dirty="0" smtClean="0">
                <a:latin typeface="Arial Black" charset="0"/>
                <a:ea typeface="MS PGothic" charset="0"/>
              </a:rPr>
              <a:t>Equipment Incentives - Large</a:t>
            </a:r>
            <a:endParaRPr lang="en-US" dirty="0">
              <a:latin typeface="Arial Black" charset="0"/>
              <a:ea typeface="MS PGothic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528176"/>
            <a:ext cx="8778658" cy="505112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Eligibility: PECO Rate HT, PD, EP customers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$26.2M incentives for energy efficient retrofits or new construction projects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Commercial and Industrial (C&amp;I)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Government, Non-profit and Institutions (GNI)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Prescriptive and custom incentives 					 available for HVAC, Drives, Refrigeration,						 Lighting, Compressed Air, etc.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Outreach Team and PECO Account Managers will work closely with customers, developers and trade allies to identify and cultivate projects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" name="Picture 1" descr="paper mill 14197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471" y="2517732"/>
            <a:ext cx="2831668" cy="20272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3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4136" y="776613"/>
            <a:ext cx="7772400" cy="1008345"/>
          </a:xfrm>
        </p:spPr>
        <p:txBody>
          <a:bodyPr/>
          <a:lstStyle/>
          <a:p>
            <a:pPr eaLnBrk="1" hangingPunct="1"/>
            <a:r>
              <a:rPr lang="en-US" dirty="0">
                <a:latin typeface="Arial Black" charset="0"/>
                <a:ea typeface="MS PGothic" charset="0"/>
              </a:rPr>
              <a:t>PECO Smart Business </a:t>
            </a:r>
            <a:r>
              <a:rPr lang="en-US" dirty="0" smtClean="0">
                <a:latin typeface="Arial Black" charset="0"/>
                <a:ea typeface="MS PGothic" charset="0"/>
              </a:rPr>
              <a:t>Solutions</a:t>
            </a:r>
            <a:endParaRPr lang="en-US" dirty="0">
              <a:latin typeface="Arial Black" charset="0"/>
              <a:ea typeface="MS PGothic" charset="0"/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7975" y="1622120"/>
            <a:ext cx="8686800" cy="4253269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ea typeface="MS PGothic" charset="0"/>
              </a:rPr>
              <a:t>Direct </a:t>
            </a:r>
            <a:r>
              <a:rPr lang="en-US" dirty="0">
                <a:latin typeface="Arial" charset="0"/>
                <a:ea typeface="MS PGothic" charset="0"/>
              </a:rPr>
              <a:t>installation of energy saving measures </a:t>
            </a:r>
            <a:endParaRPr lang="en-US" dirty="0" smtClean="0">
              <a:latin typeface="Arial" charset="0"/>
              <a:ea typeface="MS PGothic" charset="0"/>
            </a:endParaRPr>
          </a:p>
          <a:p>
            <a:pPr lvl="1"/>
            <a:r>
              <a:rPr lang="en-US" sz="1900" dirty="0" smtClean="0">
                <a:latin typeface="Arial" charset="0"/>
                <a:ea typeface="MS PGothic" charset="0"/>
              </a:rPr>
              <a:t>Small business </a:t>
            </a:r>
            <a:r>
              <a:rPr lang="en-US" sz="1900" dirty="0">
                <a:latin typeface="Arial" charset="0"/>
                <a:ea typeface="MS PGothic" charset="0"/>
              </a:rPr>
              <a:t>customers with peak demand less than 100 kW</a:t>
            </a:r>
          </a:p>
          <a:p>
            <a:pPr lvl="1"/>
            <a:r>
              <a:rPr lang="en-US" sz="1900" dirty="0">
                <a:latin typeface="Arial" charset="0"/>
                <a:ea typeface="MS PGothic" charset="0"/>
              </a:rPr>
              <a:t>Target: </a:t>
            </a:r>
            <a:r>
              <a:rPr lang="en-US" sz="1900" dirty="0" smtClean="0">
                <a:latin typeface="Arial" charset="0"/>
                <a:ea typeface="MS PGothic" charset="0"/>
              </a:rPr>
              <a:t>neighborhood shops, corner grocery stores</a:t>
            </a:r>
          </a:p>
          <a:p>
            <a:pPr lvl="1"/>
            <a:r>
              <a:rPr lang="en-US" sz="1900" dirty="0" smtClean="0">
                <a:latin typeface="Arial" charset="0"/>
                <a:ea typeface="MS PGothic" charset="0"/>
              </a:rPr>
              <a:t>Available to C&amp;I and GNI customers</a:t>
            </a:r>
            <a:endParaRPr lang="en-US" sz="1900" dirty="0">
              <a:latin typeface="Arial" charset="0"/>
              <a:ea typeface="MS PGothic" charset="0"/>
            </a:endParaRPr>
          </a:p>
          <a:p>
            <a:pPr marL="342900" lvl="1" indent="-342900">
              <a:buClr>
                <a:srgbClr val="008CD1"/>
              </a:buClr>
              <a:buBlip>
                <a:blip r:embed="rId3"/>
              </a:buBlip>
            </a:pPr>
            <a:r>
              <a:rPr lang="en-US" sz="2200" dirty="0">
                <a:latin typeface="Arial" charset="0"/>
                <a:ea typeface="MS PGothic" charset="0"/>
              </a:rPr>
              <a:t>Incentives </a:t>
            </a:r>
            <a:r>
              <a:rPr lang="en-US" sz="2200" dirty="0" smtClean="0">
                <a:latin typeface="Arial" charset="0"/>
                <a:ea typeface="MS PGothic" charset="0"/>
              </a:rPr>
              <a:t>cover up to 50-60</a:t>
            </a:r>
            <a:r>
              <a:rPr lang="en-US" sz="2200" dirty="0">
                <a:latin typeface="Arial" charset="0"/>
                <a:ea typeface="MS PGothic" charset="0"/>
              </a:rPr>
              <a:t>% or more </a:t>
            </a:r>
            <a:r>
              <a:rPr lang="en-US" sz="2200" dirty="0" smtClean="0">
                <a:latin typeface="Arial" charset="0"/>
                <a:ea typeface="MS PGothic" charset="0"/>
              </a:rPr>
              <a:t>of direct </a:t>
            </a:r>
            <a:r>
              <a:rPr lang="en-US" sz="2200" dirty="0">
                <a:latin typeface="Arial" charset="0"/>
                <a:ea typeface="MS PGothic" charset="0"/>
              </a:rPr>
              <a:t>installation costs </a:t>
            </a:r>
          </a:p>
          <a:p>
            <a:pPr lvl="1" eaLnBrk="1" hangingPunct="1"/>
            <a:r>
              <a:rPr lang="en-US" sz="1900" dirty="0" smtClean="0">
                <a:latin typeface="Arial" charset="0"/>
                <a:ea typeface="MS PGothic" charset="0"/>
              </a:rPr>
              <a:t>Includes </a:t>
            </a:r>
            <a:r>
              <a:rPr lang="en-US" sz="1900" dirty="0">
                <a:latin typeface="Arial" charset="0"/>
                <a:ea typeface="MS PGothic" charset="0"/>
              </a:rPr>
              <a:t>eligible lighting, refrigeration and electric hot </a:t>
            </a:r>
            <a:r>
              <a:rPr lang="en-US" sz="1900" dirty="0" smtClean="0">
                <a:latin typeface="Arial" charset="0"/>
                <a:ea typeface="MS PGothic" charset="0"/>
              </a:rPr>
              <a:t>water measures</a:t>
            </a:r>
            <a:endParaRPr lang="en-US" sz="1900" dirty="0">
              <a:latin typeface="Arial" charset="0"/>
              <a:ea typeface="MS PGothic" charset="0"/>
            </a:endParaRPr>
          </a:p>
          <a:p>
            <a:pPr eaLnBrk="1" hangingPunct="1"/>
            <a:r>
              <a:rPr lang="en-US" dirty="0" smtClean="0">
                <a:latin typeface="Arial" charset="0"/>
                <a:ea typeface="MS PGothic" charset="0"/>
              </a:rPr>
              <a:t>Program Administrator is offering:</a:t>
            </a:r>
          </a:p>
          <a:p>
            <a:pPr lvl="1"/>
            <a:r>
              <a:rPr lang="en-US" sz="1900" dirty="0" smtClean="0">
                <a:latin typeface="Arial" charset="0"/>
                <a:ea typeface="MS PGothic" charset="0"/>
              </a:rPr>
              <a:t>Interest </a:t>
            </a:r>
            <a:r>
              <a:rPr lang="en-US" sz="1900" dirty="0">
                <a:latin typeface="Arial" charset="0"/>
                <a:ea typeface="MS PGothic" charset="0"/>
              </a:rPr>
              <a:t>free </a:t>
            </a:r>
            <a:r>
              <a:rPr lang="en-US" sz="1900" dirty="0" smtClean="0">
                <a:latin typeface="Arial" charset="0"/>
                <a:ea typeface="MS PGothic" charset="0"/>
              </a:rPr>
              <a:t>financing</a:t>
            </a:r>
            <a:endParaRPr lang="en-US" sz="1900" dirty="0">
              <a:latin typeface="Arial" charset="0"/>
              <a:ea typeface="MS PGothic" charset="0"/>
            </a:endParaRPr>
          </a:p>
          <a:p>
            <a:pPr lvl="1"/>
            <a:r>
              <a:rPr lang="en-US" sz="1900" dirty="0">
                <a:latin typeface="Arial" charset="0"/>
                <a:ea typeface="MS PGothic" charset="0"/>
              </a:rPr>
              <a:t>Discounts for </a:t>
            </a:r>
            <a:r>
              <a:rPr lang="en-US" sz="1900" dirty="0" smtClean="0">
                <a:latin typeface="Arial" charset="0"/>
                <a:ea typeface="MS PGothic" charset="0"/>
              </a:rPr>
              <a:t>payment in full</a:t>
            </a:r>
            <a:endParaRPr lang="en-US" sz="1900" dirty="0">
              <a:latin typeface="Arial" charset="0"/>
              <a:ea typeface="MS PGothic" charset="0"/>
            </a:endParaRPr>
          </a:p>
          <a:p>
            <a:pPr eaLnBrk="1" hangingPunct="1"/>
            <a:r>
              <a:rPr lang="en-US" dirty="0" smtClean="0">
                <a:latin typeface="Arial" charset="0"/>
                <a:ea typeface="MS PGothic" charset="0"/>
              </a:rPr>
              <a:t>Program promoted directly to </a:t>
            </a:r>
          </a:p>
          <a:p>
            <a:pPr marL="400050" lvl="1" indent="0">
              <a:buNone/>
            </a:pPr>
            <a:r>
              <a:rPr lang="en-US" sz="2200" dirty="0" smtClean="0">
                <a:latin typeface="Arial" charset="0"/>
                <a:ea typeface="MS PGothic" charset="0"/>
              </a:rPr>
              <a:t>small business owners</a:t>
            </a:r>
            <a:endParaRPr lang="en-US" sz="2200" dirty="0">
              <a:latin typeface="Arial" charset="0"/>
              <a:ea typeface="MS PGothic" charset="0"/>
            </a:endParaRPr>
          </a:p>
        </p:txBody>
      </p:sp>
      <p:sp>
        <p:nvSpPr>
          <p:cNvPr id="28676" name="AutoShape 2" descr="data:image/jpeg;base64,/9j/4AAQSkZJRgABAQAAAQABAAD/2wCEAAkGBxASEBAPDw8QDw8PDw8PDw4ODw8PEA8PFBQWFhQRFBQYHCggGBolGxQUITEhJSkrLi4uFx8zODMsNygtLisBCgoKDg0OGhAQGiwlHB0sLCwsLCwsLCwsLCwsLCwsLCwsLCwsLCwsLCwsLCwsLCwsLCwsLiwsNCwsLCwsLCssLP/AABEIAMQA5gMBIgACEQEDEQH/xAAbAAABBQEBAAAAAAAAAAAAAAACAAEDBAUGB//EAD4QAAIBAgMGAwYDBgQHAAAAAAABAgMRBAUhBhIxQVFhEyJxMkKBkaGxUsHRFCNDYuHwU3KSsgcVFhczk6L/xAAaAQADAQEBAQAAAAAAAAAAAAACAwQAAQUG/8QAKBEAAwACAgIBBAICAwAAAAAAAAECAxESIQQxEyIyQVFCYSOxFHGh/9oADAMBAAIRAxEAPwDyANAXCQQJIiRXBig0dMOgrjIdjJMwkwkDEJDEAyaJIiOBIh0i2SQJERxJENQmmGgkhkGhiQpsSHsOkOGkLbGsOkPYdB6AdDDMMGpwb6LQ4+uzi7ZVliEna+ocKqZkV6NS7bvq76cAI1pIgfkUn2j0Pglrpm6pD3Mmnjur+Zbp4pPncdHkTQm/HpFsQEaiYdx8tMRSa9iBsG0MG0ByBQgrDA6C5HJhxI+YcGeGewWEGgYhI6YdBCEHJmJBxACiNQtk8CWBDAngPkVTJEg4gIliOlCaYcUGkCiSI6UIqh0hWHEM0KdCEIQWhTscGpwCGnwM5NNrZWcSKdFPii0kDKL4CbxoOM7TM2rgF7rt2auV54ScdbP4Gyod18HcfcJ34qr0UrzWvZiRxMkaeArqa9NGDmVBbl2lxWoOVQsm+9vkbDiqMmmws2acmLkkXxDjF+jzlTEIQgdB8zj90JIPdHUT54+gFCTX6E0Zr4kVh0YxZHZDCTRIqifZhyzMQUWAxJjULZagTQKdKRagyiRFFiJKiGDJosogmtkqDRHENMolE10EIFhIakTuhD2EkGkEkLdAWFLgSpF7LculVktHup6vq+iM10D8nHsrYLBOXma05dy3Vy52vY7DKMBBXTj5lok/sS4yjQjLclpKXPp2B5LfEmd5aXNejz14JRu7cQHBHcYnJY7k5uS3Em956R+ZxNe13bhd2CXF/aNi7r7jNzSV4pdwcuj5fi2PmHBfElwcfKhC7yF76woksMSWBaHtE6YIgkhA6D2cw0Nuh2EfOaf6PpQN0ewQ9jvEwFhmiSwrHUjEe8x1ILdFuhJtAMOmWKcirFNE1ORRjexFouwZPFlWDLFMsgksniw0yJMNMokisNBoGISGoQw4xDSGQcEELbNHI8oliKiirxgvan07Luz0PC4CnShCEY7qjH4t9WUtlMNGOFpuN96S8aSa956XT6WSVjl86zutVnNKbp003FQi912Wnma4slfLJTS9Ib1Epv8AJ2c6lKF3vre4K7V79Tk89xr8WO64ycdbvVHPuUnxlJvu22DqOjHxJr+vX6JsfiatW0ZzlKK4K/lXoirOmS6iYxI7yZkY+OqXYs4daL0Icf7fwRapx0QmF9bLcj/xyh2gGiRgjyfZGOOI5oLZj06HYsQoJ6JXYrHQZHOnHd36cZrfjKT13nFe6S8Jlb0fQ1sz6GSOSu1FLv8A0KmLymMHa1+8W7Hpcq+EqU3JUYxtZuySlbomjiM3kruysruy5pGSmvckU3br2YDwC5Sa+CYEsBLlJfYvx1J4UebNXiY3+Ab8q4emzFnhJRV3w6pke6bWIheLXYy9wiz4FFako8fyHknsh3B/DJ9wdRFqRrZHBNd+zLNOa9PUBRH3B8toRaTRaQSIISa9CaMiuLTIckNEsWSQI0Gh6JmiZEsSGLJohiaO82NxrnQVPevKlJrcel4PWLT+nwMLafLvDrb8U/DrXkna1p+9H15lLI8w8CrGbV4Py1I9Ydu64neY7CQxNDdupqSUoVVxi+Tl9rktP48m/wAMZK5zr8nm1hFnF4WdKcqdRWlF2ffuuxA0Vb32TdroGw0kw7DGNsysTFufB8uRdgtETNAtAqdDqy8kl+iNgSRI0C0EcTIbCJLCMHsxqWIi+xoYWol71vVXRzMKtnc08Jik9GQ4s6tdn0lz0dThMZJJ7soSXNaxuZuOr78uFrdCun/RgVqupT1K2eXxdZS3gqF3d8Pubiy5yiml6GdldnFPvqdllEoabzVrcGHv6dnkeVkv5dHHY7AuKba01TMPwz16eWUaqfNPS0VdGHidg4tt06sorpNRsvrclyuaLfDy1KfL/wAPPfDHVM7SWwle+lWl8d9X+gVLYHEPjVopc/b09dNBWpXtlrzb9HFqA+6d9S2AVvPiWn0hTTb9Lsl/7f0nwxNT/wBcDqcAPIzz1QH3TucV/wAPpL/xYiE30nFr6xuYmY7KYyirul4keO9QbqJfC1w5cv0wHbMNSJoMBxa0as1o01Zp9BrFC6FU0yyiWDKsZlinJPgMTJqknizqNks68NqhUk1CT/dy/BJ+6+qZysSSDBuFa0wJty9o9E2hyiOIjvKyrqPkkvZqJe72+JwNWm4txknGUXZxfFM6vZfOk14FWVpcKc5K6n/LJde5d2gyRVlvwW7WitIt6Tj0Uuf3JsdvHXGvQ3JKyLlPs4QFklSDi3GSaktGmrNeqI2WEozAYbBZgkAwWGwWYJAIQkIwZw9yWlPUjXoiSKPm5ppn1VGxhMSmknctN36GNQa62L8JX5nqY8ra0Q5Ine/Rs5dUsmjVw+LaMLBsvwLob0eH5ONO2aNbNai0pycXzf6A0doMZD2a7faUYtfVFZJDOKO1KfsVjr4+kaS2uxi4Olfr4er9dR5bYYzTWjZcF4Wi72uZbpAukB8Ufob87LtbajGvXxlFvi4Qim/mRx2lxq/jya6OMWvsU5UwfDO/HP6DWU2aW2mNXF0prpKnb7M3Mr20oyaVem6Unp4kW3BPq9bpHEeGNugPDDCWZnpGcZBQxcVOO6qjV4V6VpKX+b8SPOszy6pQqOlVjaS1uuEo8pJ9DX2dzyeHkoSblQlJb0b+w9FvxfK35HYbRZSsVQco2lUjFzoz4N39x9U/oxK5Ynp+mMTVr+zy2w6JHD+/7+INijQrZJTrNcdfuWYTT4FKw6dgkwXKZoRZ22zOeKrFUKrXiL2d52U7cNeUjgKddrjqWaNbVSi7Napp6p9QMkK0BLcPZ2+0mTKqnVpxaqwXmg/bklyfX1OJkup3Wzec+PHcqv8Aew95aPd/ElzXYztrcm3b4imlZ61FHg/510XUVity+FB5IVLnJybQLDYDKhCBYLHYzZgkMhCQjBnGql2DVEnUdSWMDwIhH07ohhRZYpbyJacSdRKojRJkYeFm+a5dS7CoU4EsGXY30eZmnbL8JEiK1GVzbyjKqld2gvKrKU3wXbu+w1tJbZG570kUoxJ6WFnL2Yyl6RbO3wGzlCnZzSqNcZT1Tf8ALH8zVVSEFZbsUuCSUUv1EV5K/ihi8Z63T0eeRyXEPhQqeu60vqL/AJDiP8GfyO+eMhzafrqvkMsZDq/S7S+SYPz5P0d+HGv5HATyLEL+DU/0sp1cvqR9qEl6xa/I9RWJj/L8Er/UffjLR2a53UWjf8ivyglgn8UeTOizvdkcU5YaO9dyoydPXnBWdvlJFzGZHh6n8Ldf4qajH5rmPk+V/s6nG+8pTUtVbRq2q/Q5kyzc/wBnYx3Nf0ee7Q4bcxNaKVl4ja9Jeb8zNcTo9rKd8VUaWloL5RRgzgUx3KFOvqaIbAtEjQ1gtHUwB0+g7QJtBF3A5hOlOM4tqUXdNcfQ9Iy3HU8TR3rKUJK1Snzg+Dkl90eVHQbGZk6ddU27Rq6Rb4RqW0b7PgJzRyW17R2evRHnmXuhWlD3H5qb5OLM5ncbWYPeoOajrSbajzhb24eltUcLvJ8HcLFfKRVzp9DSAbDZHIackdMQMRzBnOhxBDieHLPpKJoMmRBBksWUzRPckqRLEhiyaJRjZDmWkamV4VznGK4uSR6hg8JCjTjCOihfprLhvPqcDsrNeJFvk0d7i5twaS1X/wBf1O59tpEWKvuf6M7Ms5ULpGFXzeT1uylmTld3MxzHxjmfRE3WXumac8wl1fzGjmEur+bM3fHDOfDJuUM2l1Zo4bOHzOTjIs0qjOOUwXLnuWdzhcwUjUou8ZPruuz7HIbPUJVaiXuxacn35I6bG4xU4pO16ktP8vBP5EWeFy4yX+Nlvg6yekVc0yWnWW9Hy1bcWklP48DiMdl8oScZq0lxTPQMNiE+mvJ6oDNcshWjqrTt5ZvVPtc7jyOHxr0dyY+c849/7PMJ07ELibmY4BwbTVmv7uZNSFiz2IjJv2V2gGiWSI5GHJghU5tNSWji00+61T+wLGMEetYGuq9CE5axqxjCfq15ZfkzyvH0XSq1KfB05yj8n+lj0XYmW9goxf450vTW8frY4na2FsZVvxe5J+rir/VEuLq6Q1+kZsa/X5h3vwKo1yhVoW5TLIiKNXqI7yRuDMNMkiyNMJM8FH0bRKmSxZXTJYsdNC6knjIsQZTiyxBlOKuyTNG0a+UYncmm+qPTsvxsKkVweivc8hjI3cozqVNrW6uVVKuTyaVYr5L8+zts52f8VOdPyS6PWMu11wZxeYZZUpPzwcb8G+D9Gddludwm9XZvu+PwNu6mmn50+KbTX1FfJePqu0cUY8ncdHlXhsdRPQcVs5Qm7qLp3/DJfYq/9JUv8WX+mMvshi8iAX4+T9HFqBo5ZllSs7Qj5b2lN8I/1Oqw+zFCLTlvT6Rdlf4L8y/XxNOlHd0hb3Yav0SX3OPyN9QZePrvI9IbCUaeGovXdjFayejk+cvyOTzDMXVqOfBezGPSK4E2b4+dV6+WC9mCd16vuZUgsOLX1V7ZPnzrIuE+kbWX46zV2dLg8Tfg/wA0/VHn0a1jWy3NN1pcgsuFUugfHz1hen6OlzfLFWg2klNLRrVPt2OAzDCOEnFqzXFPkeiYLGKSunZ9Vx/qQZxlUa6urKouElwfZonxZHjfGvRbkxTa+SPZ5fUiRNGxmWXypycZRs124rqjLnGxZ/0KmvwQNDWJGhku2r4d2Yaj0LYim/2KfWUqk4+sZJp/RnKbbyTxtVr8NP8A2p/md7s5h/CoUab0ap1d71a/VnmmfV1PE1pp6Oe6vSKUV9iTH3kpjn9qM4ZjjMcwUMhCEDsZoxUGmAOmeKme+0SJhqRGh0xiYLRPGRJGZAmHGQyaFVJbhMljIpxkSxkU48rRJkwpmhQxMovRtG9l+0U42TbOWjMNSKptP2edl8XvZ6TgtpIy48fU06WbRa0k16NnlEMQ0XKOZSXM68UUI/zT0ns9Er41/jdvgjKxdWLd/re5zcc2duIf7fcOIU+iPNOW/uL9aqijVqkFSuV51A9mjDomnVHhXKTmNvm2UfF0dJl2auL4/A7DLcbGpHjr1T1PL6dU18szJwadxeTGrRyOWB7Xr9He5hl8K0d2cVN8pR9uPexxea7PVabe6t+PWK1S7rkdNgM2jJK9n6mg8RDi5TS9b2+ZNLvG/wCinePKtp6Z5ZPDSvbdd+FrPidFs5s3PfjXxEd2nDzKEuM2vZbXQ6upjqPFThHrKUlL5JGbmG0lKmv3d6rWqWsVKX4pStw7BVlulpIy4p+ybaTNFh6Ls/3s6bp01/NJ3b9EmeYTNDMsXOtUdSo7yfyS6JcihNDcePiu/YTtN9EbBCYLMwkMhhCAGmMJCYkeIe+EmEmCggkwWGmEmRhIYmDolTDTIUx0w1QtyWIyJFMrJhpjZsRUFqMgrlaMg98fOURWFMnuFGqyBSCTGrKT1gLPjCdQrbw+8MWUU8DJXIbfAHO8geLJFImp1CqEmGmBU7NrB43dfE6KhmW9H4Wepw8ahcwuMa5nemSZcD9o3cViNWZteon2GqYneXco1ps6LxYdex6pVmJ1QJSBbLZloGQLE2C2Kpj5Q1xwLiFbKFBkMSEI8c9wJDjCOnGGOIQYsKIQhBI4xIkEIYgGEg0MIYhVBIJCEGhTHQ44gkDQg0IQ6SexxxCGE7EgosQhiBfosUpMGsxCDFfyKzI5CEJY+RgGIQqiiBhhCEj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7" name="AutoShape 4" descr="data:image/jpeg;base64,/9j/4AAQSkZJRgABAQAAAQABAAD/2wCEAAkGBxASEBAPDw8QDw8PDw8PDw4ODw8PEA8PFBQWFhQRFBQYHCggGBolGxQUITEhJSkrLi4uFx8zODMsNygtLisBCgoKDg0OGhAQGiwlHB0sLCwsLCwsLCwsLCwsLCwsLCwsLCwsLCwsLCwsLCwsLCwsLCwsLiwsNCwsLCwsLCssLP/AABEIAMQA5gMBIgACEQEDEQH/xAAbAAABBQEBAAAAAAAAAAAAAAACAAEDBAUGB//EAD4QAAIBAgMGAwYDBgQHAAAAAAABAgMRBAUhBhIxQVFhEyJxMkKBkaGxUsHRFCNDYuHwU3KSsgcVFhczk6L/xAAaAQADAQEBAQAAAAAAAAAAAAACAwQAAQUG/8QAKBEAAwACAgIBBAICAwAAAAAAAAECAxESIQQxEyIyQVFCYSOxFHGh/9oADAMBAAIRAxEAPwDyANAXCQQJIiRXBig0dMOgrjIdjJMwkwkDEJDEAyaJIiOBIh0i2SQJERxJENQmmGgkhkGhiQpsSHsOkOGkLbGsOkPYdB6AdDDMMGpwb6LQ4+uzi7ZVliEna+ocKqZkV6NS7bvq76cAI1pIgfkUn2j0Pglrpm6pD3Mmnjur+Zbp4pPncdHkTQm/HpFsQEaiYdx8tMRSa9iBsG0MG0ByBQgrDA6C5HJhxI+YcGeGewWEGgYhI6YdBCEHJmJBxACiNQtk8CWBDAngPkVTJEg4gIliOlCaYcUGkCiSI6UIqh0hWHEM0KdCEIQWhTscGpwCGnwM5NNrZWcSKdFPii0kDKL4CbxoOM7TM2rgF7rt2auV54ScdbP4Gyod18HcfcJ34qr0UrzWvZiRxMkaeArqa9NGDmVBbl2lxWoOVQsm+9vkbDiqMmmws2acmLkkXxDjF+jzlTEIQgdB8zj90JIPdHUT54+gFCTX6E0Zr4kVh0YxZHZDCTRIqifZhyzMQUWAxJjULZagTQKdKRagyiRFFiJKiGDJosogmtkqDRHENMolE10EIFhIakTuhD2EkGkEkLdAWFLgSpF7LculVktHup6vq+iM10D8nHsrYLBOXma05dy3Vy52vY7DKMBBXTj5lok/sS4yjQjLclpKXPp2B5LfEmd5aXNejz14JRu7cQHBHcYnJY7k5uS3Em956R+ZxNe13bhd2CXF/aNi7r7jNzSV4pdwcuj5fi2PmHBfElwcfKhC7yF76woksMSWBaHtE6YIgkhA6D2cw0Nuh2EfOaf6PpQN0ewQ9jvEwFhmiSwrHUjEe8x1ILdFuhJtAMOmWKcirFNE1ORRjexFouwZPFlWDLFMsgksniw0yJMNMokisNBoGISGoQw4xDSGQcEELbNHI8oliKiirxgvan07Luz0PC4CnShCEY7qjH4t9WUtlMNGOFpuN96S8aSa956XT6WSVjl86zutVnNKbp003FQi912Wnma4slfLJTS9Ib1Epv8AJ2c6lKF3vre4K7V79Tk89xr8WO64ycdbvVHPuUnxlJvu22DqOjHxJr+vX6JsfiatW0ZzlKK4K/lXoirOmS6iYxI7yZkY+OqXYs4daL0Icf7fwRapx0QmF9bLcj/xyh2gGiRgjyfZGOOI5oLZj06HYsQoJ6JXYrHQZHOnHd36cZrfjKT13nFe6S8Jlb0fQ1sz6GSOSu1FLv8A0KmLymMHa1+8W7Hpcq+EqU3JUYxtZuySlbomjiM3kruysruy5pGSmvckU3br2YDwC5Sa+CYEsBLlJfYvx1J4UebNXiY3+Ab8q4emzFnhJRV3w6pke6bWIheLXYy9wiz4FFako8fyHknsh3B/DJ9wdRFqRrZHBNd+zLNOa9PUBRH3B8toRaTRaQSIISa9CaMiuLTIckNEsWSQI0Gh6JmiZEsSGLJohiaO82NxrnQVPevKlJrcel4PWLT+nwMLafLvDrb8U/DrXkna1p+9H15lLI8w8CrGbV4Py1I9Ydu64neY7CQxNDdupqSUoVVxi+Tl9rktP48m/wAMZK5zr8nm1hFnF4WdKcqdRWlF2ffuuxA0Vb32TdroGw0kw7DGNsysTFufB8uRdgtETNAtAqdDqy8kl+iNgSRI0C0EcTIbCJLCMHsxqWIi+xoYWol71vVXRzMKtnc08Jik9GQ4s6tdn0lz0dThMZJJ7soSXNaxuZuOr78uFrdCun/RgVqupT1K2eXxdZS3gqF3d8Pubiy5yiml6GdldnFPvqdllEoabzVrcGHv6dnkeVkv5dHHY7AuKba01TMPwz16eWUaqfNPS0VdGHidg4tt06sorpNRsvrclyuaLfDy1KfL/wAPPfDHVM7SWwle+lWl8d9X+gVLYHEPjVopc/b09dNBWpXtlrzb9HFqA+6d9S2AVvPiWn0hTTb9Lsl/7f0nwxNT/wBcDqcAPIzz1QH3TucV/wAPpL/xYiE30nFr6xuYmY7KYyirul4keO9QbqJfC1w5cv0wHbMNSJoMBxa0as1o01Zp9BrFC6FU0yyiWDKsZlinJPgMTJqknizqNks68NqhUk1CT/dy/BJ+6+qZysSSDBuFa0wJty9o9E2hyiOIjvKyrqPkkvZqJe72+JwNWm4txknGUXZxfFM6vZfOk14FWVpcKc5K6n/LJde5d2gyRVlvwW7WitIt6Tj0Uuf3JsdvHXGvQ3JKyLlPs4QFklSDi3GSaktGmrNeqI2WEozAYbBZgkAwWGwWYJAIQkIwZw9yWlPUjXoiSKPm5ppn1VGxhMSmknctN36GNQa62L8JX5nqY8ra0Q5Ine/Rs5dUsmjVw+LaMLBsvwLob0eH5ONO2aNbNai0pycXzf6A0doMZD2a7faUYtfVFZJDOKO1KfsVjr4+kaS2uxi4Olfr4er9dR5bYYzTWjZcF4Wi72uZbpAukB8Ufob87LtbajGvXxlFvi4Qim/mRx2lxq/jya6OMWvsU5UwfDO/HP6DWU2aW2mNXF0prpKnb7M3Mr20oyaVem6Unp4kW3BPq9bpHEeGNugPDDCWZnpGcZBQxcVOO6qjV4V6VpKX+b8SPOszy6pQqOlVjaS1uuEo8pJ9DX2dzyeHkoSblQlJb0b+w9FvxfK35HYbRZSsVQco2lUjFzoz4N39x9U/oxK5Ynp+mMTVr+zy2w6JHD+/7+INijQrZJTrNcdfuWYTT4FKw6dgkwXKZoRZ22zOeKrFUKrXiL2d52U7cNeUjgKddrjqWaNbVSi7Napp6p9QMkK0BLcPZ2+0mTKqnVpxaqwXmg/bklyfX1OJkup3Wzec+PHcqv8Aew95aPd/ElzXYztrcm3b4imlZ61FHg/510XUVity+FB5IVLnJybQLDYDKhCBYLHYzZgkMhCQjBnGql2DVEnUdSWMDwIhH07ohhRZYpbyJacSdRKojRJkYeFm+a5dS7CoU4EsGXY30eZmnbL8JEiK1GVzbyjKqld2gvKrKU3wXbu+w1tJbZG570kUoxJ6WFnL2Yyl6RbO3wGzlCnZzSqNcZT1Tf8ALH8zVVSEFZbsUuCSUUv1EV5K/ihi8Z63T0eeRyXEPhQqeu60vqL/AJDiP8GfyO+eMhzafrqvkMsZDq/S7S+SYPz5P0d+HGv5HATyLEL+DU/0sp1cvqR9qEl6xa/I9RWJj/L8Er/UffjLR2a53UWjf8ivyglgn8UeTOizvdkcU5YaO9dyoydPXnBWdvlJFzGZHh6n8Ldf4qajH5rmPk+V/s6nG+8pTUtVbRq2q/Q5kyzc/wBnYx3Nf0ee7Q4bcxNaKVl4ja9Jeb8zNcTo9rKd8VUaWloL5RRgzgUx3KFOvqaIbAtEjQ1gtHUwB0+g7QJtBF3A5hOlOM4tqUXdNcfQ9Iy3HU8TR3rKUJK1Snzg+Dkl90eVHQbGZk6ddU27Rq6Rb4RqW0b7PgJzRyW17R2evRHnmXuhWlD3H5qb5OLM5ncbWYPeoOajrSbajzhb24eltUcLvJ8HcLFfKRVzp9DSAbDZHIackdMQMRzBnOhxBDieHLPpKJoMmRBBksWUzRPckqRLEhiyaJRjZDmWkamV4VznGK4uSR6hg8JCjTjCOihfprLhvPqcDsrNeJFvk0d7i5twaS1X/wBf1O59tpEWKvuf6M7Ms5ULpGFXzeT1uylmTld3MxzHxjmfRE3WXumac8wl1fzGjmEur+bM3fHDOfDJuUM2l1Zo4bOHzOTjIs0qjOOUwXLnuWdzhcwUjUou8ZPruuz7HIbPUJVaiXuxacn35I6bG4xU4pO16ktP8vBP5EWeFy4yX+Nlvg6yekVc0yWnWW9Hy1bcWklP48DiMdl8oScZq0lxTPQMNiE+mvJ6oDNcshWjqrTt5ZvVPtc7jyOHxr0dyY+c849/7PMJ07ELibmY4BwbTVmv7uZNSFiz2IjJv2V2gGiWSI5GHJghU5tNSWji00+61T+wLGMEetYGuq9CE5axqxjCfq15ZfkzyvH0XSq1KfB05yj8n+lj0XYmW9goxf450vTW8frY4na2FsZVvxe5J+rir/VEuLq6Q1+kZsa/X5h3vwKo1yhVoW5TLIiKNXqI7yRuDMNMkiyNMJM8FH0bRKmSxZXTJYsdNC6knjIsQZTiyxBlOKuyTNG0a+UYncmm+qPTsvxsKkVweivc8hjI3cozqVNrW6uVVKuTyaVYr5L8+zts52f8VOdPyS6PWMu11wZxeYZZUpPzwcb8G+D9Gddludwm9XZvu+PwNu6mmn50+KbTX1FfJePqu0cUY8ncdHlXhsdRPQcVs5Qm7qLp3/DJfYq/9JUv8WX+mMvshi8iAX4+T9HFqBo5ZllSs7Qj5b2lN8I/1Oqw+zFCLTlvT6Rdlf4L8y/XxNOlHd0hb3Yav0SX3OPyN9QZePrvI9IbCUaeGovXdjFayejk+cvyOTzDMXVqOfBezGPSK4E2b4+dV6+WC9mCd16vuZUgsOLX1V7ZPnzrIuE+kbWX46zV2dLg8Tfg/wA0/VHn0a1jWy3NN1pcgsuFUugfHz1hen6OlzfLFWg2klNLRrVPt2OAzDCOEnFqzXFPkeiYLGKSunZ9Vx/qQZxlUa6urKouElwfZonxZHjfGvRbkxTa+SPZ5fUiRNGxmWXypycZRs124rqjLnGxZ/0KmvwQNDWJGhku2r4d2Yaj0LYim/2KfWUqk4+sZJp/RnKbbyTxtVr8NP8A2p/md7s5h/CoUab0ap1d71a/VnmmfV1PE1pp6Oe6vSKUV9iTH3kpjn9qM4ZjjMcwUMhCEDsZoxUGmAOmeKme+0SJhqRGh0xiYLRPGRJGZAmHGQyaFVJbhMljIpxkSxkU48rRJkwpmhQxMovRtG9l+0U42TbOWjMNSKptP2edl8XvZ6TgtpIy48fU06WbRa0k16NnlEMQ0XKOZSXM68UUI/zT0ns9Er41/jdvgjKxdWLd/re5zcc2duIf7fcOIU+iPNOW/uL9aqijVqkFSuV51A9mjDomnVHhXKTmNvm2UfF0dJl2auL4/A7DLcbGpHjr1T1PL6dU18szJwadxeTGrRyOWB7Xr9He5hl8K0d2cVN8pR9uPexxea7PVabe6t+PWK1S7rkdNgM2jJK9n6mg8RDi5TS9b2+ZNLvG/wCinePKtp6Z5ZPDSvbdd+FrPidFs5s3PfjXxEd2nDzKEuM2vZbXQ6upjqPFThHrKUlL5JGbmG0lKmv3d6rWqWsVKX4pStw7BVlulpIy4p+ybaTNFh6Ls/3s6bp01/NJ3b9EmeYTNDMsXOtUdSo7yfyS6JcihNDcePiu/YTtN9EbBCYLMwkMhhCAGmMJCYkeIe+EmEmCggkwWGmEmRhIYmDolTDTIUx0w1QtyWIyJFMrJhpjZsRUFqMgrlaMg98fOURWFMnuFGqyBSCTGrKT1gLPjCdQrbw+8MWUU8DJXIbfAHO8geLJFImp1CqEmGmBU7NrB43dfE6KhmW9H4Wepw8ahcwuMa5nemSZcD9o3cViNWZteon2GqYneXco1ps6LxYdex6pVmJ1QJSBbLZloGQLE2C2Kpj5Q1xwLiFbKFBkMSEI8c9wJDjCOnGGOIQYsKIQhBI4xIkEIYgGEg0MIYhVBIJCEGhTHQ44gkDQg0IQ6SexxxCGE7EgosQhiBfosUpMGsxCDFfyKzI5CEJY+RgGIQqiiBhhCEj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1996" y="4425845"/>
            <a:ext cx="2158427" cy="16985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Maple Center Motor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6812" y="3937329"/>
            <a:ext cx="1939448" cy="1939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7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925" y="1169425"/>
            <a:ext cx="7772400" cy="685800"/>
          </a:xfrm>
        </p:spPr>
        <p:txBody>
          <a:bodyPr/>
          <a:lstStyle/>
          <a:p>
            <a:pPr eaLnBrk="1" hangingPunct="1"/>
            <a:r>
              <a:rPr lang="en-US" dirty="0">
                <a:latin typeface="Arial Black" charset="0"/>
                <a:ea typeface="MS PGothic" charset="0"/>
              </a:rPr>
              <a:t>PECO Smart </a:t>
            </a:r>
            <a:r>
              <a:rPr lang="en-US" dirty="0" smtClean="0">
                <a:latin typeface="Arial Black" charset="0"/>
                <a:ea typeface="MS PGothic" charset="0"/>
              </a:rPr>
              <a:t>Multifamily </a:t>
            </a:r>
            <a:r>
              <a:rPr lang="en-US" dirty="0">
                <a:latin typeface="Arial Black" charset="0"/>
                <a:ea typeface="MS PGothic" charset="0"/>
              </a:rPr>
              <a:t>Solutions</a:t>
            </a:r>
            <a:br>
              <a:rPr lang="en-US" dirty="0">
                <a:latin typeface="Arial Black" charset="0"/>
                <a:ea typeface="MS PGothic" charset="0"/>
              </a:rPr>
            </a:br>
            <a:endParaRPr lang="en-US" dirty="0">
              <a:latin typeface="Arial Black" charset="0"/>
              <a:ea typeface="MS PGothic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578280"/>
            <a:ext cx="6664036" cy="505112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Energy </a:t>
            </a:r>
            <a:r>
              <a:rPr lang="en-US" sz="2400" dirty="0">
                <a:solidFill>
                  <a:srgbClr val="000000"/>
                </a:solidFill>
                <a:latin typeface="Arial" charset="0"/>
              </a:rPr>
              <a:t>savings for multifamily property owners and tenants </a:t>
            </a:r>
            <a:endParaRPr lang="en-US" sz="2400" dirty="0" smtClean="0">
              <a:solidFill>
                <a:srgbClr val="000000"/>
              </a:solidFill>
              <a:latin typeface="Arial" charset="0"/>
            </a:endParaRPr>
          </a:p>
          <a:p>
            <a:pPr lvl="1">
              <a:defRPr/>
            </a:pPr>
            <a:r>
              <a:rPr lang="en-US" sz="2100" dirty="0" smtClean="0">
                <a:solidFill>
                  <a:srgbClr val="000000"/>
                </a:solidFill>
                <a:latin typeface="Arial" charset="0"/>
              </a:rPr>
              <a:t>Buildings with four or more units </a:t>
            </a:r>
            <a:endParaRPr lang="en-US" sz="2100" dirty="0">
              <a:solidFill>
                <a:srgbClr val="000000"/>
              </a:solidFill>
              <a:latin typeface="Arial" charset="0"/>
            </a:endParaRPr>
          </a:p>
          <a:p>
            <a:pPr lvl="1" eaLnBrk="1" hangingPunct="1">
              <a:buFont typeface="Arial" charset="0"/>
              <a:buChar char="•"/>
              <a:defRPr/>
            </a:pPr>
            <a:r>
              <a:rPr lang="en-US" sz="2100" dirty="0" smtClean="0">
                <a:solidFill>
                  <a:srgbClr val="000000"/>
                </a:solidFill>
                <a:latin typeface="Arial" charset="0"/>
              </a:rPr>
              <a:t>Includes master-metered and residentially metered properties</a:t>
            </a:r>
          </a:p>
          <a:p>
            <a:pPr lvl="1" eaLnBrk="1" hangingPunct="1">
              <a:defRPr/>
            </a:pPr>
            <a:r>
              <a:rPr lang="en-US" sz="2100" dirty="0" smtClean="0">
                <a:solidFill>
                  <a:srgbClr val="000000"/>
                </a:solidFill>
              </a:rPr>
              <a:t>C&amp;I and GNI properties are eligible</a:t>
            </a:r>
          </a:p>
          <a:p>
            <a:pPr lvl="1" eaLnBrk="1" hangingPunct="1">
              <a:defRPr/>
            </a:pPr>
            <a:r>
              <a:rPr lang="en-US" sz="2100" dirty="0" smtClean="0">
                <a:solidFill>
                  <a:srgbClr val="000000"/>
                </a:solidFill>
              </a:rPr>
              <a:t>Program marketed directly to building management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Free </a:t>
            </a: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direct install of low-cost measures for multifamily residents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Free energy assessment for common areas including a report of potential energy-saving upgrades </a:t>
            </a:r>
          </a:p>
          <a:p>
            <a:pPr lvl="1" eaLnBrk="1" hangingPunct="1">
              <a:defRPr/>
            </a:pPr>
            <a:r>
              <a:rPr lang="en-US" sz="2100" dirty="0" smtClean="0">
                <a:solidFill>
                  <a:srgbClr val="000000"/>
                </a:solidFill>
                <a:latin typeface="Arial" charset="0"/>
              </a:rPr>
              <a:t>Prescriptive incentives for installation of high-efficiency equipment that address common areas or whole building improvements</a:t>
            </a:r>
            <a:endParaRPr lang="en-US" sz="2100" dirty="0" smtClean="0"/>
          </a:p>
        </p:txBody>
      </p:sp>
      <p:pic>
        <p:nvPicPr>
          <p:cNvPr id="26628" name="Picture 8" descr="multifamil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934" y="1855225"/>
            <a:ext cx="2311723" cy="1731750"/>
          </a:xfrm>
          <a:prstGeom prst="rect">
            <a:avLst/>
          </a:prstGeom>
          <a:noFill/>
          <a:ln>
            <a:noFill/>
          </a:ln>
          <a:effectLst>
            <a:outerShdw blurRad="215900" dist="50800" dir="5040000" sx="106000" sy="106000" algn="tl" rotWithShape="0">
              <a:schemeClr val="bg1">
                <a:lumMod val="75000"/>
                <a:alpha val="71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41" y="4039838"/>
            <a:ext cx="2367716" cy="16484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9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7395" y="994060"/>
            <a:ext cx="7772400" cy="685800"/>
          </a:xfrm>
        </p:spPr>
        <p:txBody>
          <a:bodyPr/>
          <a:lstStyle/>
          <a:p>
            <a:pPr eaLnBrk="1" hangingPunct="1"/>
            <a:r>
              <a:rPr lang="en-US" dirty="0">
                <a:latin typeface="Arial Black" charset="0"/>
                <a:ea typeface="MS PGothic" charset="0"/>
              </a:rPr>
              <a:t>PECO Smart </a:t>
            </a:r>
            <a:r>
              <a:rPr lang="en-US" dirty="0" smtClean="0">
                <a:latin typeface="Arial Black" charset="0"/>
                <a:ea typeface="MS PGothic" charset="0"/>
              </a:rPr>
              <a:t>On-Site</a:t>
            </a:r>
            <a:endParaRPr lang="en-US" dirty="0">
              <a:latin typeface="Arial Black" charset="0"/>
              <a:ea typeface="MS PGothic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578280"/>
            <a:ext cx="8791184" cy="505112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Incentives for customers installing combined heat and power (CHP) systems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Tiered incentive structure distributed at key milestones in the design and construction process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Design incentive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Capacity incentive (TBD)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Performance incentive (TBD)</a:t>
            </a:r>
          </a:p>
          <a:p>
            <a:pPr lvl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</a:rPr>
              <a:t>Max total incentive is 50% of project cost up to a maximum (TBD)</a:t>
            </a:r>
          </a:p>
          <a:p>
            <a:pPr>
              <a:defRPr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</a:rPr>
              <a:t>Program delivery method under development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9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66863"/>
            <a:ext cx="8229600" cy="4525962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0417" y="1042003"/>
            <a:ext cx="8693062" cy="6740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none" spc="-150">
                <a:solidFill>
                  <a:srgbClr val="008CD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en-US" dirty="0" smtClean="0">
                <a:latin typeface="Arial Black" charset="0"/>
                <a:ea typeface="MS PGothic" charset="0"/>
              </a:rPr>
              <a:t>General Program Rules</a:t>
            </a:r>
            <a:endParaRPr lang="en-US" dirty="0">
              <a:solidFill>
                <a:srgbClr val="33A9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49250" y="1828799"/>
            <a:ext cx="8544229" cy="3569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8CD1"/>
              </a:buClr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90000"/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75000"/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75000"/>
              <a:buFont typeface="Courier New"/>
              <a:buChar char="o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90000"/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66FF"/>
              </a:buClr>
            </a:pPr>
            <a:r>
              <a:rPr lang="en-US" altLang="en-US" dirty="0"/>
              <a:t>Projects previously completed are not </a:t>
            </a:r>
            <a:r>
              <a:rPr lang="en-US" altLang="en-US" dirty="0" smtClean="0"/>
              <a:t>eligible for incentives</a:t>
            </a:r>
            <a:endParaRPr lang="en-US" altLang="en-US" dirty="0"/>
          </a:p>
          <a:p>
            <a:pPr>
              <a:buClr>
                <a:srgbClr val="0066FF"/>
              </a:buClr>
            </a:pPr>
            <a:r>
              <a:rPr lang="en-US" altLang="en-US" dirty="0" smtClean="0"/>
              <a:t>Pre-applications </a:t>
            </a:r>
            <a:r>
              <a:rPr lang="en-US" altLang="en-US" dirty="0"/>
              <a:t>are required before funds will be reserved</a:t>
            </a:r>
          </a:p>
          <a:p>
            <a:pPr>
              <a:buClr>
                <a:srgbClr val="0066FF"/>
              </a:buClr>
            </a:pPr>
            <a:r>
              <a:rPr lang="en-US" altLang="en-US" dirty="0"/>
              <a:t>Pre- and post inspections may be required </a:t>
            </a:r>
          </a:p>
          <a:p>
            <a:pPr>
              <a:buClr>
                <a:srgbClr val="0066FF"/>
              </a:buClr>
            </a:pPr>
            <a:r>
              <a:rPr lang="en-US" altLang="en-US" dirty="0" smtClean="0"/>
              <a:t>Renewable </a:t>
            </a:r>
            <a:r>
              <a:rPr lang="en-US" altLang="en-US" dirty="0" smtClean="0"/>
              <a:t>energy resources are excluded from the programs</a:t>
            </a:r>
          </a:p>
          <a:p>
            <a:pPr>
              <a:buClr>
                <a:srgbClr val="0066FF"/>
              </a:buClr>
            </a:pPr>
            <a:r>
              <a:rPr lang="en-US" altLang="en-US" dirty="0" smtClean="0"/>
              <a:t>Projects focused primarily on power factor improvement are not eligible for incentives</a:t>
            </a:r>
            <a:endParaRPr lang="en-US" altLang="en-US" dirty="0" smtClean="0"/>
          </a:p>
          <a:p>
            <a:pPr>
              <a:buClr>
                <a:srgbClr val="0066FF"/>
              </a:buClr>
            </a:pPr>
            <a:r>
              <a:rPr lang="en-US" altLang="en-US" dirty="0" smtClean="0"/>
              <a:t>Incentives cannot exceed 100% of total project cost</a:t>
            </a:r>
          </a:p>
          <a:p>
            <a:pPr>
              <a:buClr>
                <a:srgbClr val="0066FF"/>
              </a:buClr>
            </a:pPr>
            <a:r>
              <a:rPr lang="en-US" altLang="en-US" dirty="0" smtClean="0"/>
              <a:t>Lighting baseline changes will be in effect</a:t>
            </a:r>
            <a:endParaRPr lang="en-US" alt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1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674" y="1670250"/>
            <a:ext cx="8382000" cy="48387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ea typeface="MS PGothic" charset="0"/>
              </a:rPr>
              <a:t>PECO Smart Business E-Audit</a:t>
            </a:r>
          </a:p>
          <a:p>
            <a:pPr lvl="1"/>
            <a:r>
              <a:rPr lang="en-US" dirty="0" smtClean="0">
                <a:latin typeface="Arial" charset="0"/>
                <a:ea typeface="MS PGothic" charset="0"/>
              </a:rPr>
              <a:t>Designed for small businesses</a:t>
            </a:r>
          </a:p>
          <a:p>
            <a:pPr lvl="1"/>
            <a:r>
              <a:rPr lang="en-US" dirty="0" smtClean="0">
                <a:latin typeface="Arial" charset="0"/>
                <a:ea typeface="MS PGothic" charset="0"/>
              </a:rPr>
              <a:t>On-line tool providing a detailed report on energy use</a:t>
            </a:r>
          </a:p>
          <a:p>
            <a:pPr lvl="1"/>
            <a:r>
              <a:rPr lang="en-US" dirty="0" smtClean="0">
                <a:latin typeface="Arial" charset="0"/>
                <a:ea typeface="MS PGothic" charset="0"/>
              </a:rPr>
              <a:t>Tips for no-cost and low-cost improvements to save energy</a:t>
            </a:r>
          </a:p>
          <a:p>
            <a:pPr lvl="1"/>
            <a:r>
              <a:rPr lang="en-US" i="1" dirty="0" smtClean="0">
                <a:latin typeface="Arial" charset="0"/>
                <a:ea typeface="MS PGothic" charset="0"/>
              </a:rPr>
              <a:t>peco.com/SmartIdeas</a:t>
            </a:r>
          </a:p>
          <a:p>
            <a:pPr eaLnBrk="1" hangingPunct="1"/>
            <a:r>
              <a:rPr lang="en-US" dirty="0" smtClean="0">
                <a:latin typeface="Arial" charset="0"/>
                <a:ea typeface="MS PGothic" charset="0"/>
              </a:rPr>
              <a:t>PECO Smart Energy Usage Data Tool</a:t>
            </a:r>
          </a:p>
          <a:p>
            <a:pPr lvl="1"/>
            <a:r>
              <a:rPr lang="en-US" dirty="0" smtClean="0">
                <a:latin typeface="Arial" charset="0"/>
                <a:ea typeface="MS PGothic" charset="0"/>
              </a:rPr>
              <a:t>Developed to help benchmark commercial building energy use</a:t>
            </a:r>
          </a:p>
          <a:p>
            <a:pPr lvl="1"/>
            <a:r>
              <a:rPr lang="en-US" dirty="0" smtClean="0">
                <a:latin typeface="Arial" charset="0"/>
                <a:ea typeface="MS PGothic" charset="0"/>
              </a:rPr>
              <a:t>Once set-up allows customers to export data into Portfolio Manager</a:t>
            </a:r>
          </a:p>
          <a:p>
            <a:pPr lvl="1"/>
            <a:r>
              <a:rPr lang="en-US" i="1" dirty="0" smtClean="0">
                <a:latin typeface="Arial" charset="0"/>
                <a:ea typeface="MS PGothic" charset="0"/>
              </a:rPr>
              <a:t>peco.com/SmartIdeas</a:t>
            </a:r>
          </a:p>
          <a:p>
            <a:pPr eaLnBrk="1" hangingPunct="1"/>
            <a:r>
              <a:rPr lang="en-US" dirty="0" smtClean="0">
                <a:latin typeface="Arial" charset="0"/>
                <a:ea typeface="MS PGothic" charset="0"/>
              </a:rPr>
              <a:t>ENERGY STAR Portfolio Manager</a:t>
            </a:r>
          </a:p>
          <a:p>
            <a:pPr lvl="1"/>
            <a:r>
              <a:rPr lang="en-US" dirty="0" smtClean="0">
                <a:latin typeface="Arial" charset="0"/>
                <a:ea typeface="MS PGothic" charset="0"/>
              </a:rPr>
              <a:t>On-line tool to track and measure energy use</a:t>
            </a:r>
          </a:p>
          <a:p>
            <a:pPr lvl="1"/>
            <a:r>
              <a:rPr lang="en-US" dirty="0" smtClean="0">
                <a:latin typeface="Arial" charset="0"/>
                <a:ea typeface="MS PGothic" charset="0"/>
              </a:rPr>
              <a:t>Benchmark individual commercial buildings or entire portfolios</a:t>
            </a:r>
          </a:p>
          <a:p>
            <a:pPr lvl="1"/>
            <a:r>
              <a:rPr lang="en-US" i="1" dirty="0" smtClean="0">
                <a:latin typeface="Arial" charset="0"/>
                <a:ea typeface="MS PGothic" charset="0"/>
              </a:rPr>
              <a:t>energystar.gov</a:t>
            </a:r>
          </a:p>
          <a:p>
            <a:pPr lvl="1"/>
            <a:endParaRPr lang="en-US" dirty="0">
              <a:latin typeface="Arial" charset="0"/>
              <a:ea typeface="MS PGothic" charset="0"/>
            </a:endParaRPr>
          </a:p>
          <a:p>
            <a:pPr lvl="1" eaLnBrk="1" hangingPunct="1">
              <a:buFontTx/>
              <a:buNone/>
            </a:pPr>
            <a:endParaRPr lang="en-US" sz="1600" dirty="0">
              <a:latin typeface="Arial" charset="0"/>
              <a:ea typeface="MS PGothic" charset="0"/>
            </a:endParaRPr>
          </a:p>
          <a:p>
            <a:pPr lvl="1" eaLnBrk="1" hangingPunct="1">
              <a:buFontTx/>
              <a:buNone/>
            </a:pPr>
            <a:endParaRPr lang="en-US" sz="1600" dirty="0">
              <a:latin typeface="Arial" charset="0"/>
              <a:ea typeface="MS PGothic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44674" y="1042003"/>
            <a:ext cx="8229600" cy="67327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none" spc="-150">
                <a:solidFill>
                  <a:srgbClr val="008CD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en-US" dirty="0" smtClean="0">
                <a:latin typeface="Arial Black" charset="0"/>
                <a:ea typeface="MS PGothic" charset="0"/>
              </a:rPr>
              <a:t>Tools for Business Customers</a:t>
            </a:r>
            <a:endParaRPr lang="en-US" dirty="0">
              <a:solidFill>
                <a:srgbClr val="33A9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7" name="Picture 2" descr="http://www.phillybuildingbenchmarking.com/images/assets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022" y="2154876"/>
            <a:ext cx="1721835" cy="164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40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44674" y="1042003"/>
            <a:ext cx="8229600" cy="67327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 cap="none" spc="-150">
                <a:solidFill>
                  <a:srgbClr val="008CD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en-US" dirty="0" smtClean="0">
                <a:latin typeface="Arial Black" charset="0"/>
                <a:ea typeface="MS PGothic" charset="0"/>
              </a:rPr>
              <a:t>Resources for Business Customers</a:t>
            </a:r>
            <a:endParaRPr lang="en-US" dirty="0">
              <a:solidFill>
                <a:srgbClr val="33A9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781DCD-8EE2-AE4B-ABB9-A2C7204B609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63671" y="1803747"/>
            <a:ext cx="8304756" cy="4359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8CD1"/>
              </a:buClr>
              <a:buSzPct val="9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90000"/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75000"/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75000"/>
              <a:buFont typeface="Courier New"/>
              <a:buChar char="o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7AC143"/>
              </a:buClr>
              <a:buSzPct val="90000"/>
              <a:buFont typeface="Arial"/>
              <a:buChar char="»"/>
              <a:defRPr sz="16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0066FF"/>
              </a:buClr>
            </a:pPr>
            <a:r>
              <a:rPr lang="en-US" altLang="en-US" dirty="0" smtClean="0"/>
              <a:t>Database of State Incentives for Renewables and Efficiency</a:t>
            </a:r>
          </a:p>
          <a:p>
            <a:pPr lvl="1">
              <a:lnSpc>
                <a:spcPct val="80000"/>
              </a:lnSpc>
              <a:buClr>
                <a:srgbClr val="0066FF"/>
              </a:buClr>
            </a:pPr>
            <a:r>
              <a:rPr lang="en-US" altLang="en-US" dirty="0" smtClean="0"/>
              <a:t> </a:t>
            </a:r>
            <a:r>
              <a:rPr lang="en-US" altLang="en-US" sz="2000" i="1" dirty="0" smtClean="0"/>
              <a:t>dsireusa.org</a:t>
            </a:r>
          </a:p>
          <a:p>
            <a:pPr marL="457200" lvl="1" indent="0">
              <a:lnSpc>
                <a:spcPct val="80000"/>
              </a:lnSpc>
              <a:buClr>
                <a:srgbClr val="0066FF"/>
              </a:buClr>
              <a:buNone/>
            </a:pPr>
            <a:endParaRPr lang="en-US" altLang="en-US" sz="2000" dirty="0" smtClean="0">
              <a:solidFill>
                <a:srgbClr val="2980FF"/>
              </a:solidFill>
            </a:endParaRPr>
          </a:p>
          <a:p>
            <a:pPr>
              <a:lnSpc>
                <a:spcPct val="80000"/>
              </a:lnSpc>
              <a:buClr>
                <a:srgbClr val="0066FF"/>
              </a:buClr>
            </a:pPr>
            <a:r>
              <a:rPr lang="en-US" altLang="en-US" dirty="0" smtClean="0"/>
              <a:t>U.S. Department of Energy</a:t>
            </a:r>
          </a:p>
          <a:p>
            <a:pPr lvl="1">
              <a:lnSpc>
                <a:spcPct val="80000"/>
              </a:lnSpc>
              <a:buClr>
                <a:srgbClr val="0066FF"/>
              </a:buClr>
            </a:pPr>
            <a:r>
              <a:rPr lang="en-US" altLang="en-US" sz="2000" i="1" dirty="0"/>
              <a:t>e</a:t>
            </a:r>
            <a:r>
              <a:rPr lang="en-US" altLang="en-US" sz="2000" i="1" dirty="0" smtClean="0"/>
              <a:t>nergy.gov</a:t>
            </a:r>
          </a:p>
          <a:p>
            <a:pPr marL="457200" lvl="1" indent="0">
              <a:lnSpc>
                <a:spcPct val="80000"/>
              </a:lnSpc>
              <a:buClr>
                <a:srgbClr val="0066FF"/>
              </a:buClr>
              <a:buNone/>
            </a:pPr>
            <a:endParaRPr lang="en-US" altLang="en-US" sz="2000" dirty="0" smtClean="0"/>
          </a:p>
          <a:p>
            <a:pPr>
              <a:lnSpc>
                <a:spcPct val="80000"/>
              </a:lnSpc>
              <a:buClr>
                <a:srgbClr val="0066FF"/>
              </a:buClr>
            </a:pPr>
            <a:r>
              <a:rPr lang="en-US" altLang="en-US" dirty="0" smtClean="0"/>
              <a:t>Pennsylvania Green Energy Loan Fund</a:t>
            </a:r>
          </a:p>
          <a:p>
            <a:pPr lvl="1">
              <a:lnSpc>
                <a:spcPct val="80000"/>
              </a:lnSpc>
              <a:buClr>
                <a:srgbClr val="0066FF"/>
              </a:buClr>
            </a:pPr>
            <a:r>
              <a:rPr lang="en-US" altLang="en-US" dirty="0" smtClean="0"/>
              <a:t>For energy efficiency projects throughout PA</a:t>
            </a:r>
          </a:p>
          <a:p>
            <a:pPr lvl="1">
              <a:lnSpc>
                <a:spcPct val="80000"/>
              </a:lnSpc>
              <a:buClr>
                <a:srgbClr val="0066FF"/>
              </a:buClr>
            </a:pPr>
            <a:r>
              <a:rPr lang="en-US" altLang="en-US" sz="2000" i="1" dirty="0" smtClean="0"/>
              <a:t>tTrfund.com</a:t>
            </a:r>
            <a:r>
              <a:rPr lang="en-US" altLang="en-US" sz="2000" dirty="0" smtClean="0">
                <a:solidFill>
                  <a:srgbClr val="00B050"/>
                </a:solidFill>
              </a:rPr>
              <a:t> </a:t>
            </a:r>
          </a:p>
          <a:p>
            <a:pPr lvl="1">
              <a:lnSpc>
                <a:spcPct val="80000"/>
              </a:lnSpc>
              <a:buClr>
                <a:srgbClr val="0066FF"/>
              </a:buClr>
            </a:pPr>
            <a:endParaRPr lang="en-US" altLang="en-US" sz="2000" dirty="0">
              <a:solidFill>
                <a:srgbClr val="00B050"/>
              </a:solidFill>
            </a:endParaRPr>
          </a:p>
          <a:p>
            <a:pPr>
              <a:lnSpc>
                <a:spcPct val="80000"/>
              </a:lnSpc>
              <a:buClr>
                <a:srgbClr val="0066FF"/>
              </a:buClr>
            </a:pPr>
            <a:r>
              <a:rPr lang="en-US" altLang="en-US" dirty="0" err="1"/>
              <a:t>EnergyWorks</a:t>
            </a:r>
            <a:r>
              <a:rPr lang="en-US" altLang="en-US" dirty="0"/>
              <a:t> Loan Fund</a:t>
            </a:r>
          </a:p>
          <a:p>
            <a:pPr lvl="1">
              <a:lnSpc>
                <a:spcPct val="80000"/>
              </a:lnSpc>
              <a:buClr>
                <a:srgbClr val="0066FF"/>
              </a:buClr>
            </a:pPr>
            <a:r>
              <a:rPr lang="en-US" altLang="en-US" dirty="0"/>
              <a:t>For energy efficiency projects in SE </a:t>
            </a:r>
            <a:r>
              <a:rPr lang="en-US" altLang="en-US" dirty="0" smtClean="0"/>
              <a:t>PA</a:t>
            </a:r>
          </a:p>
          <a:p>
            <a:pPr lvl="1">
              <a:lnSpc>
                <a:spcPct val="80000"/>
              </a:lnSpc>
              <a:buClr>
                <a:srgbClr val="0066FF"/>
              </a:buClr>
            </a:pPr>
            <a:r>
              <a:rPr lang="en-US" altLang="en-US" sz="2000" i="1" dirty="0" smtClean="0"/>
              <a:t>energyworksnow.com</a:t>
            </a:r>
            <a:endParaRPr lang="en-US" altLang="en-US" sz="2000" i="1" dirty="0"/>
          </a:p>
          <a:p>
            <a:pPr marL="457200" lvl="1" indent="0">
              <a:lnSpc>
                <a:spcPct val="80000"/>
              </a:lnSpc>
              <a:buClr>
                <a:srgbClr val="0066FF"/>
              </a:buClr>
              <a:buNone/>
            </a:pPr>
            <a:endParaRPr lang="en-US" altLang="en-US" sz="2000" dirty="0" smtClean="0">
              <a:solidFill>
                <a:srgbClr val="00B050"/>
              </a:solidFill>
            </a:endParaRPr>
          </a:p>
        </p:txBody>
      </p:sp>
      <p:pic>
        <p:nvPicPr>
          <p:cNvPr id="9" name="Picture 12" descr="e@w_OPEN_150dpiRG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5050" y="3231716"/>
            <a:ext cx="2649107" cy="1791220"/>
          </a:xfrm>
          <a:prstGeom prst="rect">
            <a:avLst/>
          </a:prstGeom>
          <a:noFill/>
          <a:ln w="28575">
            <a:solidFill>
              <a:srgbClr val="0099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62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566863"/>
            <a:ext cx="8229600" cy="4525962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  <a:p>
            <a:pPr eaLnBrk="1" hangingPunct="1">
              <a:buFont typeface="Wingdings" charset="0"/>
              <a:buNone/>
            </a:pP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16738" name="Text Box 5"/>
          <p:cNvSpPr txBox="1">
            <a:spLocks noChangeArrowheads="1"/>
          </p:cNvSpPr>
          <p:nvPr/>
        </p:nvSpPr>
        <p:spPr bwMode="auto">
          <a:xfrm>
            <a:off x="935149" y="1573432"/>
            <a:ext cx="7393379" cy="3801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666666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4000" b="1" dirty="0" smtClean="0">
                <a:solidFill>
                  <a:srgbClr val="92D050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~ QUESTIONS ~</a:t>
            </a:r>
          </a:p>
          <a:p>
            <a:pPr algn="ctr" eaLnBrk="1" hangingPunct="1">
              <a:spcBef>
                <a:spcPct val="50000"/>
              </a:spcBef>
            </a:pPr>
            <a:endParaRPr lang="en-US" sz="2800" b="1" dirty="0" smtClean="0">
              <a:solidFill>
                <a:srgbClr val="92D050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66CC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1-888-5-PECO-SAVE </a:t>
            </a:r>
            <a:r>
              <a:rPr lang="en-US" sz="3200" b="1" dirty="0">
                <a:solidFill>
                  <a:srgbClr val="0066CC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(1-888-573-2672</a:t>
            </a:r>
            <a:r>
              <a:rPr lang="en-US" sz="3200" b="1" dirty="0" smtClean="0">
                <a:solidFill>
                  <a:srgbClr val="0066CC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)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66CC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peco.com/SmartIdeas</a:t>
            </a:r>
            <a:endParaRPr lang="en-US" sz="3200" b="1" dirty="0" smtClean="0">
              <a:solidFill>
                <a:srgbClr val="92D050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sz="1000" b="1" dirty="0" smtClean="0">
              <a:solidFill>
                <a:srgbClr val="0066CC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66CC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SmartIdeasBiz@peco-energy.com</a:t>
            </a:r>
            <a:endParaRPr lang="en-US" sz="3200" b="1" dirty="0">
              <a:solidFill>
                <a:srgbClr val="0066CC"/>
              </a:solidFill>
              <a:latin typeface="Arial" pitchFamily="34" charset="0"/>
              <a:ea typeface="ＭＳ Ｐゴシック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406"/>
            <a:ext cx="1406769" cy="4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2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ptember Launch 2013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41349624BE14EA9B77DC4039B2A2B" ma:contentTypeVersion="0" ma:contentTypeDescription="Create a new document." ma:contentTypeScope="" ma:versionID="ed51102758b0638a92ffed3b79244ae1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672013C-8E52-473B-99B0-57A4F96620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49F2C1C-AECC-4341-8924-05F6B486130B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58A9894-1FD5-4F38-9C38-0C66169F30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3167</TotalTime>
  <Words>830</Words>
  <Application>Microsoft Office PowerPoint</Application>
  <PresentationFormat>On-screen Show (4:3)</PresentationFormat>
  <Paragraphs>192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September Launch 2013 </vt:lpstr>
      <vt:lpstr>  PECO Smart Ideas for Your Business   Greater Philadelphia Association of Energy Engineers  Mike O’Leary, PECO April 20, 2016</vt:lpstr>
      <vt:lpstr>PA Act 129 Phase II – PECO Smart Ideas</vt:lpstr>
      <vt:lpstr>Smart Ideas Program Accomplishments </vt:lpstr>
      <vt:lpstr>PowerPoint Presentation</vt:lpstr>
      <vt:lpstr>PowerPoint Presentation</vt:lpstr>
      <vt:lpstr>PECO Smart Equipment Incentives - Small</vt:lpstr>
      <vt:lpstr>PECO Smart Equipment Incentives - Large</vt:lpstr>
      <vt:lpstr>PECO Smart Business Solutions</vt:lpstr>
      <vt:lpstr>PECO Smart Multifamily Solutions </vt:lpstr>
      <vt:lpstr>PECO Smart On-Site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PECO Smart Ideas For Your Business   June 2013- May 2016 Programs</dc:title>
  <dc:creator>Linnea Johnson</dc:creator>
  <cp:lastModifiedBy>O'Leary, Michael P:(PECO)</cp:lastModifiedBy>
  <cp:revision>114</cp:revision>
  <cp:lastPrinted>2016-04-19T16:16:15Z</cp:lastPrinted>
  <dcterms:created xsi:type="dcterms:W3CDTF">2013-09-11T13:03:54Z</dcterms:created>
  <dcterms:modified xsi:type="dcterms:W3CDTF">2016-04-20T12:14:19Z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0x01010058B41349624BE14EA9B77DC4039B2A2B</vt:lpwstr>
  </property>
</Properties>
</file>