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41" r:id="rId3"/>
    <p:sldId id="343" r:id="rId4"/>
    <p:sldId id="316" r:id="rId5"/>
    <p:sldId id="323" r:id="rId6"/>
    <p:sldId id="344" r:id="rId7"/>
    <p:sldId id="345" r:id="rId8"/>
    <p:sldId id="346" r:id="rId9"/>
    <p:sldId id="347" r:id="rId10"/>
    <p:sldId id="339" r:id="rId11"/>
    <p:sldId id="315" r:id="rId12"/>
    <p:sldId id="284" r:id="rId13"/>
  </p:sldIdLst>
  <p:sldSz cx="9144000" cy="6858000" type="screen4x3"/>
  <p:notesSz cx="7077075" cy="9363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6B28"/>
    <a:srgbClr val="0A1F59"/>
    <a:srgbClr val="FF6600"/>
    <a:srgbClr val="07276F"/>
    <a:srgbClr val="0A256F"/>
    <a:srgbClr val="51494B"/>
    <a:srgbClr val="0A1F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7996" autoAdjust="0"/>
    <p:restoredTop sz="94727" autoAdjust="0"/>
  </p:normalViewPr>
  <p:slideViewPr>
    <p:cSldViewPr snapToGrid="0">
      <p:cViewPr>
        <p:scale>
          <a:sx n="75" d="100"/>
          <a:sy n="75" d="100"/>
        </p:scale>
        <p:origin x="-754" y="-542"/>
      </p:cViewPr>
      <p:guideLst>
        <p:guide orient="horz" pos="4086"/>
        <p:guide pos="365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5.jpeg"/><Relationship Id="rId1" Type="http://schemas.openxmlformats.org/officeDocument/2006/relationships/themeOverride" Target="../theme/themeOverrid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3196782514254691E-2"/>
          <c:y val="0.12313854230658246"/>
          <c:w val="0.89975540772920615"/>
          <c:h val="0.69025885525777164"/>
        </c:manualLayout>
      </c:layout>
      <c:barChart>
        <c:barDir val="col"/>
        <c:grouping val="stacked"/>
        <c:varyColors val="0"/>
        <c:ser>
          <c:idx val="0"/>
          <c:order val="0"/>
          <c:tx>
            <c:v>Wind generated electricity</c:v>
          </c:tx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</c:spPr>
          <c:invertIfNegative val="0"/>
          <c:cat>
            <c:numRef>
              <c:f>'Wind Settlements'!$A$4:$A$29</c:f>
              <c:numCache>
                <c:formatCode>mmm\-yy</c:formatCode>
                <c:ptCount val="26"/>
                <c:pt idx="0">
                  <c:v>40575</c:v>
                </c:pt>
                <c:pt idx="1">
                  <c:v>40603</c:v>
                </c:pt>
                <c:pt idx="2">
                  <c:v>40634</c:v>
                </c:pt>
                <c:pt idx="3">
                  <c:v>40664</c:v>
                </c:pt>
                <c:pt idx="4">
                  <c:v>40695</c:v>
                </c:pt>
                <c:pt idx="5">
                  <c:v>40725</c:v>
                </c:pt>
                <c:pt idx="6">
                  <c:v>40756</c:v>
                </c:pt>
                <c:pt idx="7">
                  <c:v>40787</c:v>
                </c:pt>
                <c:pt idx="8">
                  <c:v>40817</c:v>
                </c:pt>
                <c:pt idx="9">
                  <c:v>40848</c:v>
                </c:pt>
                <c:pt idx="10">
                  <c:v>40878</c:v>
                </c:pt>
                <c:pt idx="11">
                  <c:v>40909</c:v>
                </c:pt>
                <c:pt idx="12">
                  <c:v>40940</c:v>
                </c:pt>
                <c:pt idx="13">
                  <c:v>40969</c:v>
                </c:pt>
                <c:pt idx="14">
                  <c:v>41000</c:v>
                </c:pt>
                <c:pt idx="15">
                  <c:v>41030</c:v>
                </c:pt>
                <c:pt idx="16">
                  <c:v>41061</c:v>
                </c:pt>
                <c:pt idx="17">
                  <c:v>41091</c:v>
                </c:pt>
                <c:pt idx="18">
                  <c:v>41122</c:v>
                </c:pt>
                <c:pt idx="19">
                  <c:v>41153</c:v>
                </c:pt>
                <c:pt idx="20">
                  <c:v>41183</c:v>
                </c:pt>
                <c:pt idx="21">
                  <c:v>41214</c:v>
                </c:pt>
                <c:pt idx="22">
                  <c:v>41244</c:v>
                </c:pt>
                <c:pt idx="23">
                  <c:v>41275</c:v>
                </c:pt>
                <c:pt idx="24">
                  <c:v>41306</c:v>
                </c:pt>
                <c:pt idx="25">
                  <c:v>41334</c:v>
                </c:pt>
              </c:numCache>
            </c:numRef>
          </c:cat>
          <c:val>
            <c:numRef>
              <c:f>'Wind Settlements'!$J$4:$J$29</c:f>
              <c:numCache>
                <c:formatCode>#,##0</c:formatCode>
                <c:ptCount val="26"/>
                <c:pt idx="0">
                  <c:v>4987151.040000001</c:v>
                </c:pt>
                <c:pt idx="1">
                  <c:v>4831762.3000000007</c:v>
                </c:pt>
                <c:pt idx="2">
                  <c:v>5341106.3616000004</c:v>
                </c:pt>
                <c:pt idx="3">
                  <c:v>3095821.8200000003</c:v>
                </c:pt>
                <c:pt idx="4">
                  <c:v>1624685.82</c:v>
                </c:pt>
                <c:pt idx="5">
                  <c:v>1442632.74</c:v>
                </c:pt>
                <c:pt idx="6">
                  <c:v>2145100.1799999997</c:v>
                </c:pt>
                <c:pt idx="7">
                  <c:v>1882134.62</c:v>
                </c:pt>
                <c:pt idx="8">
                  <c:v>3561988.04</c:v>
                </c:pt>
                <c:pt idx="9">
                  <c:v>4693843.3000000007</c:v>
                </c:pt>
                <c:pt idx="10">
                  <c:v>4475931.28</c:v>
                </c:pt>
                <c:pt idx="11">
                  <c:v>5824779.1000000006</c:v>
                </c:pt>
                <c:pt idx="12">
                  <c:v>4610172.4400000004</c:v>
                </c:pt>
                <c:pt idx="13">
                  <c:v>4420763.68</c:v>
                </c:pt>
                <c:pt idx="14">
                  <c:v>4644192.46</c:v>
                </c:pt>
                <c:pt idx="15">
                  <c:v>2337267.3199999998</c:v>
                </c:pt>
                <c:pt idx="16">
                  <c:v>2669192.38</c:v>
                </c:pt>
                <c:pt idx="17">
                  <c:v>1580551.7400000002</c:v>
                </c:pt>
                <c:pt idx="18">
                  <c:v>1254143.44</c:v>
                </c:pt>
                <c:pt idx="19">
                  <c:v>2400710.0600000005</c:v>
                </c:pt>
                <c:pt idx="20">
                  <c:v>3225465.68</c:v>
                </c:pt>
                <c:pt idx="21">
                  <c:v>3778061.14</c:v>
                </c:pt>
                <c:pt idx="22">
                  <c:v>5226210.6400000006</c:v>
                </c:pt>
                <c:pt idx="23">
                  <c:v>4658903.82</c:v>
                </c:pt>
                <c:pt idx="24">
                  <c:v>4726024.4000000004</c:v>
                </c:pt>
                <c:pt idx="25">
                  <c:v>5639048.1800000006</c:v>
                </c:pt>
              </c:numCache>
            </c:numRef>
          </c:val>
        </c:ser>
        <c:ser>
          <c:idx val="1"/>
          <c:order val="1"/>
          <c:tx>
            <c:v>Non Wind generated electricity</c:v>
          </c:tx>
          <c:spPr>
            <a:solidFill>
              <a:srgbClr val="D86B28"/>
            </a:solidFill>
          </c:spPr>
          <c:invertIfNegative val="0"/>
          <c:cat>
            <c:numRef>
              <c:f>'Wind Settlements'!$A$4:$A$29</c:f>
              <c:numCache>
                <c:formatCode>mmm\-yy</c:formatCode>
                <c:ptCount val="26"/>
                <c:pt idx="0">
                  <c:v>40575</c:v>
                </c:pt>
                <c:pt idx="1">
                  <c:v>40603</c:v>
                </c:pt>
                <c:pt idx="2">
                  <c:v>40634</c:v>
                </c:pt>
                <c:pt idx="3">
                  <c:v>40664</c:v>
                </c:pt>
                <c:pt idx="4">
                  <c:v>40695</c:v>
                </c:pt>
                <c:pt idx="5">
                  <c:v>40725</c:v>
                </c:pt>
                <c:pt idx="6">
                  <c:v>40756</c:v>
                </c:pt>
                <c:pt idx="7">
                  <c:v>40787</c:v>
                </c:pt>
                <c:pt idx="8">
                  <c:v>40817</c:v>
                </c:pt>
                <c:pt idx="9">
                  <c:v>40848</c:v>
                </c:pt>
                <c:pt idx="10">
                  <c:v>40878</c:v>
                </c:pt>
                <c:pt idx="11">
                  <c:v>40909</c:v>
                </c:pt>
                <c:pt idx="12">
                  <c:v>40940</c:v>
                </c:pt>
                <c:pt idx="13">
                  <c:v>40969</c:v>
                </c:pt>
                <c:pt idx="14">
                  <c:v>41000</c:v>
                </c:pt>
                <c:pt idx="15">
                  <c:v>41030</c:v>
                </c:pt>
                <c:pt idx="16">
                  <c:v>41061</c:v>
                </c:pt>
                <c:pt idx="17">
                  <c:v>41091</c:v>
                </c:pt>
                <c:pt idx="18">
                  <c:v>41122</c:v>
                </c:pt>
                <c:pt idx="19">
                  <c:v>41153</c:v>
                </c:pt>
                <c:pt idx="20">
                  <c:v>41183</c:v>
                </c:pt>
                <c:pt idx="21">
                  <c:v>41214</c:v>
                </c:pt>
                <c:pt idx="22">
                  <c:v>41244</c:v>
                </c:pt>
                <c:pt idx="23">
                  <c:v>41275</c:v>
                </c:pt>
                <c:pt idx="24">
                  <c:v>41306</c:v>
                </c:pt>
                <c:pt idx="25">
                  <c:v>41334</c:v>
                </c:pt>
              </c:numCache>
            </c:numRef>
          </c:cat>
          <c:val>
            <c:numRef>
              <c:f>'Wind Settlements'!$L$4:$L$29</c:f>
              <c:numCache>
                <c:formatCode>#,##0</c:formatCode>
                <c:ptCount val="26"/>
                <c:pt idx="0">
                  <c:v>3327061.4799999995</c:v>
                </c:pt>
                <c:pt idx="1">
                  <c:v>3636364.6999999993</c:v>
                </c:pt>
                <c:pt idx="2">
                  <c:v>3979708.6383999996</c:v>
                </c:pt>
                <c:pt idx="3">
                  <c:v>8332511.1799999997</c:v>
                </c:pt>
                <c:pt idx="4">
                  <c:v>10123322.98</c:v>
                </c:pt>
                <c:pt idx="5">
                  <c:v>11615308.26</c:v>
                </c:pt>
                <c:pt idx="6">
                  <c:v>8089016.8200000003</c:v>
                </c:pt>
                <c:pt idx="7">
                  <c:v>10045462.379999999</c:v>
                </c:pt>
                <c:pt idx="8">
                  <c:v>7113693.96</c:v>
                </c:pt>
                <c:pt idx="9">
                  <c:v>4333148.6999999993</c:v>
                </c:pt>
                <c:pt idx="10">
                  <c:v>5519790.7199999997</c:v>
                </c:pt>
                <c:pt idx="11">
                  <c:v>4203199.8999999994</c:v>
                </c:pt>
                <c:pt idx="12">
                  <c:v>4819338.5599999996</c:v>
                </c:pt>
                <c:pt idx="13">
                  <c:v>4621467.32</c:v>
                </c:pt>
                <c:pt idx="14">
                  <c:v>4664614.54</c:v>
                </c:pt>
                <c:pt idx="15">
                  <c:v>7143307.6799999997</c:v>
                </c:pt>
                <c:pt idx="16">
                  <c:v>9009694.620000001</c:v>
                </c:pt>
                <c:pt idx="17">
                  <c:v>12648589.26</c:v>
                </c:pt>
                <c:pt idx="18">
                  <c:v>10970083.560000001</c:v>
                </c:pt>
                <c:pt idx="19">
                  <c:v>10201788.939999999</c:v>
                </c:pt>
                <c:pt idx="20">
                  <c:v>8921758.3200000003</c:v>
                </c:pt>
                <c:pt idx="21">
                  <c:v>6373897.8599999994</c:v>
                </c:pt>
                <c:pt idx="22">
                  <c:v>4024952.3599999994</c:v>
                </c:pt>
                <c:pt idx="23">
                  <c:v>4926335.18</c:v>
                </c:pt>
                <c:pt idx="24">
                  <c:v>3848975.5999999996</c:v>
                </c:pt>
                <c:pt idx="25">
                  <c:v>2869812.8199999994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910464"/>
        <c:axId val="108912000"/>
      </c:barChart>
      <c:dateAx>
        <c:axId val="108910464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crossAx val="108912000"/>
        <c:crosses val="autoZero"/>
        <c:auto val="1"/>
        <c:lblOffset val="100"/>
        <c:baseTimeUnit val="months"/>
      </c:dateAx>
      <c:valAx>
        <c:axId val="1089120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08910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3362676056338025"/>
          <c:y val="0.13834951456310679"/>
          <c:w val="0.31073943661971831"/>
          <c:h val="0.15655339805825241"/>
        </c:manualLayout>
      </c:layout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195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340329835082454"/>
          <c:y val="0.35251798561151076"/>
          <c:w val="0.47226386806596699"/>
          <c:h val="0.29976019184652275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FY 15/16</c:v>
                </c:pt>
              </c:strCache>
            </c:strRef>
          </c:tx>
          <c:spPr>
            <a:solidFill>
              <a:schemeClr val="accent1"/>
            </a:solidFill>
            <a:ln w="21842">
              <a:solidFill>
                <a:schemeClr val="tx1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2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chemeClr val="hlink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2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1.5715309178775588E-2"/>
                  <c:y val="-0.2922453445507029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081956485864935E-2"/>
                  <c:y val="-0.2456237752497522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3811750526943106E-2"/>
                  <c:y val="-4.887031043757725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2749872453504429"/>
                  <c:y val="4.236990105845168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971040971794507E-2"/>
                  <c:y val="0.1636227859002025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</c:dLbl>
            <c:numFmt formatCode="\$#,##0_);\(\$#,##0\)" sourceLinked="0"/>
            <c:spPr>
              <a:noFill/>
              <a:ln w="43683">
                <a:noFill/>
              </a:ln>
            </c:spPr>
            <c:txPr>
              <a:bodyPr/>
              <a:lstStyle/>
              <a:p>
                <a:pPr>
                  <a:defRPr sz="172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Sheet1!$B$1:$F$1</c:f>
              <c:strCache>
                <c:ptCount val="5"/>
                <c:pt idx="0">
                  <c:v>Electricity</c:v>
                </c:pt>
                <c:pt idx="1">
                  <c:v>Steam</c:v>
                </c:pt>
                <c:pt idx="2">
                  <c:v>Water</c:v>
                </c:pt>
                <c:pt idx="3">
                  <c:v>Chilled Water</c:v>
                </c:pt>
                <c:pt idx="4">
                  <c:v>Nat. Gas</c:v>
                </c:pt>
              </c:strCache>
            </c:strRef>
          </c:cat>
          <c:val>
            <c:numRef>
              <c:f>Sheet1!$B$2:$F$2</c:f>
              <c:numCache>
                <c:formatCode>"$"#,##0.00_);[Red]\("$"#,##0.00\)</c:formatCode>
                <c:ptCount val="5"/>
                <c:pt idx="0">
                  <c:v>10745405</c:v>
                </c:pt>
                <c:pt idx="1">
                  <c:v>3991241</c:v>
                </c:pt>
                <c:pt idx="2">
                  <c:v>1312700</c:v>
                </c:pt>
                <c:pt idx="3" formatCode="&quot;$&quot;#,##0_);[Red]\(&quot;$&quot;#,##0\)">
                  <c:v>5136010</c:v>
                </c:pt>
                <c:pt idx="4">
                  <c:v>40000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21842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chemeClr val="hlink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chemeClr val="folHlink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2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Sheet1!$B$1:$F$1</c:f>
              <c:strCache>
                <c:ptCount val="5"/>
                <c:pt idx="0">
                  <c:v>Electricity</c:v>
                </c:pt>
                <c:pt idx="1">
                  <c:v>Steam</c:v>
                </c:pt>
                <c:pt idx="2">
                  <c:v>Water</c:v>
                </c:pt>
                <c:pt idx="3">
                  <c:v>Chilled Water</c:v>
                </c:pt>
                <c:pt idx="4">
                  <c:v>Nat. Gas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21842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chemeClr val="folHlink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chemeClr val="bg2"/>
              </a:solidFill>
              <a:ln w="21842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Sheet1!$B$1:$F$1</c:f>
              <c:strCache>
                <c:ptCount val="5"/>
                <c:pt idx="0">
                  <c:v>Electricity</c:v>
                </c:pt>
                <c:pt idx="1">
                  <c:v>Steam</c:v>
                </c:pt>
                <c:pt idx="2">
                  <c:v>Water</c:v>
                </c:pt>
                <c:pt idx="3">
                  <c:v>Chilled Water</c:v>
                </c:pt>
                <c:pt idx="4">
                  <c:v>Nat. Gas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436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37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0.02069</cdr:x>
      <cdr:y>0</cdr:y>
    </cdr:from>
    <cdr:to>
      <cdr:x>0.73908</cdr:x>
      <cdr:y>0.10621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2847" y="0"/>
          <a:ext cx="6349993" cy="7283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dirty="0" smtClean="0"/>
            <a:t>Electricity </a:t>
          </a:r>
          <a:r>
            <a:rPr lang="en-US" sz="2400" dirty="0"/>
            <a:t>generated from </a:t>
          </a:r>
          <a:r>
            <a:rPr lang="en-US" sz="2400" dirty="0" smtClean="0"/>
            <a:t>wind for Jefferson</a:t>
          </a:r>
          <a:endParaRPr lang="en-US" sz="2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5463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1" tIns="46966" rIns="93931" bIns="46966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025" y="0"/>
            <a:ext cx="3065463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1" tIns="46966" rIns="93931" bIns="46966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3175"/>
            <a:ext cx="3065463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1" tIns="46966" rIns="93931" bIns="46966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025" y="8893175"/>
            <a:ext cx="3065463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1" tIns="46966" rIns="93931" bIns="46966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pitchFamily="34" charset="0"/>
              </a:defRPr>
            </a:lvl1pPr>
          </a:lstStyle>
          <a:p>
            <a:pPr>
              <a:defRPr/>
            </a:pPr>
            <a:fld id="{BD3E6DAF-166D-47F0-BA3E-5C21E743FC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17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5463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1" tIns="46966" rIns="93931" bIns="4696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1613" y="0"/>
            <a:ext cx="3065462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1" tIns="46966" rIns="93931" bIns="4696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2975" y="4446588"/>
            <a:ext cx="5191125" cy="421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1" tIns="46966" rIns="93931" bIns="469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4763"/>
            <a:ext cx="3065463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1" tIns="46966" rIns="93931" bIns="4696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1613" y="8894763"/>
            <a:ext cx="3065462" cy="46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931" tIns="46966" rIns="93931" bIns="4696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90E6DAE-FDA0-4536-8548-C4BAE0E6A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881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25F1BCA-9A8F-43A6-A8F2-EC993D0973CA}" type="slidenum">
              <a:rPr lang="en-US" altLang="en-US" smtClean="0"/>
              <a:pPr eaLnBrk="1" hangingPunct="1"/>
              <a:t>1</a:t>
            </a:fld>
            <a:endParaRPr lang="en-US" alt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8077200" cy="60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2571750"/>
            <a:ext cx="2133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solidFill>
                  <a:srgbClr val="0A1F6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38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255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017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5825" y="1752600"/>
            <a:ext cx="3922713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0938" y="1752600"/>
            <a:ext cx="3922712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092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10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26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128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0913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681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72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4988" y="904875"/>
            <a:ext cx="1998662" cy="4657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5825" y="904875"/>
            <a:ext cx="5846763" cy="4657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67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5825" y="904875"/>
            <a:ext cx="7997825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5825" y="1752600"/>
            <a:ext cx="79978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7276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7276F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7276F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7276F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7276F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7276F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7276F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7276F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7276F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hyperlink" Target="mailto:Randolph.Haines@jefferson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wmf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8077200" cy="863600"/>
          </a:xfrm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rgbClr val="0A256F"/>
                </a:solidFill>
              </a:rPr>
              <a:t>Association of Energy Engineers</a:t>
            </a:r>
            <a:br>
              <a:rPr lang="en-US" altLang="en-US" sz="2800" dirty="0" smtClean="0">
                <a:solidFill>
                  <a:srgbClr val="0A256F"/>
                </a:solidFill>
              </a:rPr>
            </a:br>
            <a:r>
              <a:rPr lang="en-US" altLang="en-US" sz="2800" dirty="0" smtClean="0">
                <a:solidFill>
                  <a:srgbClr val="0A256F"/>
                </a:solidFill>
              </a:rPr>
              <a:t>Randy Haines, CEM, CLEP, CMVP</a:t>
            </a:r>
            <a:br>
              <a:rPr lang="en-US" altLang="en-US" sz="2800" dirty="0" smtClean="0">
                <a:solidFill>
                  <a:srgbClr val="0A256F"/>
                </a:solidFill>
              </a:rPr>
            </a:br>
            <a:r>
              <a:rPr lang="en-US" altLang="en-US" sz="2800" dirty="0" smtClean="0">
                <a:solidFill>
                  <a:srgbClr val="0A256F"/>
                </a:solidFill>
              </a:rPr>
              <a:t>Energy Manager, Jefferson</a:t>
            </a:r>
            <a:br>
              <a:rPr lang="en-US" altLang="en-US" sz="2800" dirty="0" smtClean="0">
                <a:solidFill>
                  <a:srgbClr val="0A256F"/>
                </a:solidFill>
              </a:rPr>
            </a:br>
            <a:endParaRPr lang="en-US" altLang="en-US" sz="2800" dirty="0" smtClean="0">
              <a:solidFill>
                <a:srgbClr val="0A256F"/>
              </a:solidFill>
            </a:endParaRPr>
          </a:p>
        </p:txBody>
      </p:sp>
      <p:sp>
        <p:nvSpPr>
          <p:cNvPr id="3075" name="Text Box 8"/>
          <p:cNvSpPr txBox="1">
            <a:spLocks noChangeArrowheads="1"/>
          </p:cNvSpPr>
          <p:nvPr/>
        </p:nvSpPr>
        <p:spPr bwMode="auto">
          <a:xfrm>
            <a:off x="6629400" y="347504"/>
            <a:ext cx="22098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aseline="0" dirty="0" smtClean="0">
                <a:solidFill>
                  <a:schemeClr val="bg1"/>
                </a:solidFill>
              </a:rPr>
              <a:t>April 20, 2016</a:t>
            </a:r>
            <a:endParaRPr lang="en-US" altLang="en-US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24663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225524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825" y="91440"/>
            <a:ext cx="7997825" cy="680721"/>
          </a:xfrm>
        </p:spPr>
        <p:txBody>
          <a:bodyPr/>
          <a:lstStyle/>
          <a:p>
            <a:r>
              <a:rPr lang="en-US" dirty="0" smtClean="0"/>
              <a:t>A little background for Jefferson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520" y="751840"/>
            <a:ext cx="8554719" cy="5354320"/>
          </a:xfrm>
        </p:spPr>
        <p:txBody>
          <a:bodyPr/>
          <a:lstStyle/>
          <a:p>
            <a:r>
              <a:rPr lang="en-US" sz="2400" dirty="0" smtClean="0">
                <a:latin typeface="Arial Rounded MT Bold" panose="020F0704030504030204" pitchFamily="34" charset="0"/>
              </a:rPr>
              <a:t>Teaching Hospital and University in Center City founded in </a:t>
            </a:r>
            <a:r>
              <a:rPr lang="en-US" sz="2400" dirty="0" smtClean="0">
                <a:latin typeface="Arial Rounded MT Bold" panose="020F0704030504030204" pitchFamily="34" charset="0"/>
              </a:rPr>
              <a:t>1825.</a:t>
            </a:r>
            <a:endParaRPr lang="en-US" sz="2400" dirty="0" smtClean="0">
              <a:latin typeface="Arial Rounded MT Bold" panose="020F0704030504030204" pitchFamily="34" charset="0"/>
            </a:endParaRPr>
          </a:p>
          <a:p>
            <a:r>
              <a:rPr lang="en-US" sz="2400" dirty="0" smtClean="0">
                <a:latin typeface="Arial Rounded MT Bold" panose="020F0704030504030204" pitchFamily="34" charset="0"/>
              </a:rPr>
              <a:t>More than 4 million square feet and 14,000 employees</a:t>
            </a:r>
          </a:p>
          <a:p>
            <a:r>
              <a:rPr lang="en-US" sz="2400" dirty="0" smtClean="0">
                <a:latin typeface="Arial Rounded MT Bold" panose="020F0704030504030204" pitchFamily="34" charset="0"/>
              </a:rPr>
              <a:t>Electrical peak is 21 megawatts</a:t>
            </a:r>
          </a:p>
          <a:p>
            <a:r>
              <a:rPr lang="en-US" sz="2400" dirty="0" smtClean="0">
                <a:latin typeface="Arial Rounded MT Bold" panose="020F0704030504030204" pitchFamily="34" charset="0"/>
              </a:rPr>
              <a:t>Consume more than 130,000,000 kWh per year</a:t>
            </a:r>
          </a:p>
          <a:p>
            <a:r>
              <a:rPr lang="en-US" sz="2400" dirty="0" smtClean="0">
                <a:latin typeface="Arial Rounded MT Bold" panose="020F0704030504030204" pitchFamily="34" charset="0"/>
              </a:rPr>
              <a:t>One third of our electricity comes from a PA. wind farm</a:t>
            </a:r>
          </a:p>
          <a:p>
            <a:r>
              <a:rPr lang="en-US" sz="2400" dirty="0" smtClean="0">
                <a:latin typeface="Arial Rounded MT Bold" panose="020F0704030504030204" pitchFamily="34" charset="0"/>
              </a:rPr>
              <a:t>Started an Energy Program in 1999, have saved more than $123 Million</a:t>
            </a:r>
          </a:p>
          <a:p>
            <a:r>
              <a:rPr lang="en-US" sz="2400" dirty="0" smtClean="0">
                <a:latin typeface="Arial Rounded MT Bold" panose="020F0704030504030204" pitchFamily="34" charset="0"/>
              </a:rPr>
              <a:t>Have installed more than $18 M in new energy saving equipment.</a:t>
            </a:r>
          </a:p>
          <a:p>
            <a:r>
              <a:rPr lang="en-US" sz="2400" dirty="0" smtClean="0">
                <a:latin typeface="Arial Rounded MT Bold" panose="020F0704030504030204" pitchFamily="34" charset="0"/>
              </a:rPr>
              <a:t>Just underway on a new group of energy projects for $10.6M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0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rlh101\Local Settings\Temporary Internet Files\Content.IE5\VC5WIMMS\MP90040329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700" y="0"/>
            <a:ext cx="1384300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528420"/>
              </p:ext>
            </p:extLst>
          </p:nvPr>
        </p:nvGraphicFramePr>
        <p:xfrm>
          <a:off x="111760" y="0"/>
          <a:ext cx="88392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108450"/>
              </p:ext>
            </p:extLst>
          </p:nvPr>
        </p:nvGraphicFramePr>
        <p:xfrm>
          <a:off x="451168" y="728663"/>
          <a:ext cx="8823325" cy="5546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1016000" y="215900"/>
            <a:ext cx="699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3600" b="1" dirty="0"/>
              <a:t>FY </a:t>
            </a:r>
            <a:r>
              <a:rPr lang="en-US" altLang="en-US" sz="3600" b="1" dirty="0" smtClean="0"/>
              <a:t>15/16 </a:t>
            </a:r>
            <a:r>
              <a:rPr lang="en-US" altLang="en-US" sz="3600" b="1" dirty="0"/>
              <a:t>Energy Budget, Total $</a:t>
            </a:r>
            <a:r>
              <a:rPr lang="en-US" altLang="en-US" sz="3600" b="1" dirty="0" smtClean="0"/>
              <a:t>21.3M</a:t>
            </a:r>
            <a:endParaRPr lang="en-US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01601"/>
            <a:ext cx="8375650" cy="589279"/>
          </a:xfrm>
        </p:spPr>
        <p:txBody>
          <a:bodyPr/>
          <a:lstStyle/>
          <a:p>
            <a:r>
              <a:rPr lang="en-US" altLang="en-US" dirty="0"/>
              <a:t>Energy Efficiency rates and costs to Jefferson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2199120"/>
              </p:ext>
            </p:extLst>
          </p:nvPr>
        </p:nvGraphicFramePr>
        <p:xfrm>
          <a:off x="0" y="762004"/>
          <a:ext cx="9519920" cy="6095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1429"/>
                <a:gridCol w="2583148"/>
                <a:gridCol w="2815343"/>
              </a:tblGrid>
              <a:tr h="677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Program Year (June 1- May 31)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EEPC $/kw-PLC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cost</a:t>
                      </a:r>
                    </a:p>
                  </a:txBody>
                  <a:tcPr marL="7620" marR="7620" marT="7620" marB="0" anchor="b"/>
                </a:tc>
              </a:tr>
              <a:tr h="677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Phase I, 2010-2013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$0.91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$750,000.00</a:t>
                      </a:r>
                    </a:p>
                  </a:txBody>
                  <a:tcPr marL="7620" marR="7620" marT="7620" marB="0" anchor="b"/>
                </a:tc>
              </a:tr>
              <a:tr h="677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Phase II, 2013-2016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$0.79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$500,000.00</a:t>
                      </a:r>
                    </a:p>
                  </a:txBody>
                  <a:tcPr marL="7620" marR="7620" marT="7620" marB="0" anchor="b"/>
                </a:tc>
              </a:tr>
              <a:tr h="677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Phase III, 2016-2017 (no DR)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$0.60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</a:tr>
              <a:tr h="677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Phase III, 2017-2018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$1.05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</a:tr>
              <a:tr h="677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Phase III, 2018-2019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$1.06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</a:tr>
              <a:tr h="677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Phase III, 2019-2020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$1.06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</a:tr>
              <a:tr h="677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Phase III, 2020-2021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$0.98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$1,250,000.00</a:t>
                      </a:r>
                    </a:p>
                  </a:txBody>
                  <a:tcPr marL="7620" marR="7620" marT="7620" marB="0" anchor="b"/>
                </a:tc>
              </a:tr>
              <a:tr h="6773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Cost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$2,500,000.00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390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960"/>
            <a:ext cx="3931920" cy="54762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160" y="568960"/>
            <a:ext cx="5069840" cy="5476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" y="100833"/>
            <a:ext cx="8981440" cy="4206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We are replacing 85,000 lamps-50,000 T-8’s and 35,000 LED’s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11605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" y="314961"/>
            <a:ext cx="8859520" cy="843279"/>
          </a:xfrm>
        </p:spPr>
        <p:txBody>
          <a:bodyPr/>
          <a:lstStyle/>
          <a:p>
            <a:pPr algn="ctr"/>
            <a:r>
              <a:rPr lang="en-US" sz="2400" dirty="0" smtClean="0"/>
              <a:t>Optimizing our 3300 ton chiller plant and installing Micro steam turbine generator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" y="1656080"/>
            <a:ext cx="5215467" cy="3911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984" y="1426025"/>
            <a:ext cx="5022016" cy="422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16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081" y="345441"/>
            <a:ext cx="8497570" cy="802639"/>
          </a:xfrm>
        </p:spPr>
        <p:txBody>
          <a:bodyPr/>
          <a:lstStyle/>
          <a:p>
            <a:pPr algn="ctr"/>
            <a:r>
              <a:rPr lang="en-US" sz="2800" dirty="0" smtClean="0"/>
              <a:t>Tying in the lighting occupancy sensors to the Building Automation System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20" y="1207600"/>
            <a:ext cx="7467600" cy="510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01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0"/>
            <a:ext cx="8712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885825" y="292100"/>
            <a:ext cx="7343775" cy="850900"/>
          </a:xfrm>
        </p:spPr>
        <p:txBody>
          <a:bodyPr/>
          <a:lstStyle/>
          <a:p>
            <a:pPr algn="ctr" eaLnBrk="1" hangingPunct="1"/>
            <a:r>
              <a:rPr lang="en-US" altLang="en-US" dirty="0" smtClean="0"/>
              <a:t>What savings do we expect when this is done?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533400" y="1320800"/>
            <a:ext cx="8350250" cy="4241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Reduce our electric consumption by 14,800,000 kWh</a:t>
            </a:r>
          </a:p>
          <a:p>
            <a:pPr eaLnBrk="1" hangingPunct="1">
              <a:defRPr/>
            </a:pPr>
            <a:r>
              <a:rPr lang="en-US" sz="2400" dirty="0" smtClean="0"/>
              <a:t>Reduce our electric peak by 1,530 kW</a:t>
            </a:r>
          </a:p>
          <a:p>
            <a:pPr eaLnBrk="1" hangingPunct="1">
              <a:defRPr/>
            </a:pPr>
            <a:r>
              <a:rPr lang="en-US" sz="2400" dirty="0" smtClean="0"/>
              <a:t>Have all new lamps and ballasts with a 3 year (T-8’s) or 5 year (LED’s) warranty</a:t>
            </a:r>
          </a:p>
          <a:p>
            <a:pPr eaLnBrk="1" hangingPunct="1">
              <a:defRPr/>
            </a:pPr>
            <a:r>
              <a:rPr lang="en-US" sz="2400" dirty="0" smtClean="0"/>
              <a:t>Reduce our steam consumption by 10,700 </a:t>
            </a:r>
            <a:r>
              <a:rPr lang="en-US" sz="2400" dirty="0" err="1" smtClean="0"/>
              <a:t>mmBTU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400" dirty="0" smtClean="0"/>
              <a:t>Reduce our chilled water consumption by 334,000 ton-hrs.</a:t>
            </a:r>
          </a:p>
          <a:p>
            <a:pPr eaLnBrk="1" hangingPunct="1">
              <a:defRPr/>
            </a:pPr>
            <a:r>
              <a:rPr lang="en-US" sz="2400" dirty="0" smtClean="0"/>
              <a:t>Save $2 million per </a:t>
            </a:r>
            <a:r>
              <a:rPr lang="en-US" sz="2400" dirty="0" smtClean="0"/>
              <a:t>year</a:t>
            </a:r>
          </a:p>
          <a:p>
            <a:pPr eaLnBrk="1" hangingPunct="1">
              <a:defRPr/>
            </a:pPr>
            <a:r>
              <a:rPr lang="en-US" sz="2400" dirty="0"/>
              <a:t>Receive </a:t>
            </a:r>
            <a:r>
              <a:rPr lang="en-US" sz="2400" dirty="0" smtClean="0"/>
              <a:t>nice </a:t>
            </a:r>
            <a:r>
              <a:rPr lang="en-US" sz="2400" dirty="0"/>
              <a:t>big rebate </a:t>
            </a:r>
            <a:r>
              <a:rPr lang="en-US" sz="2400" dirty="0" smtClean="0"/>
              <a:t>checks </a:t>
            </a:r>
            <a:r>
              <a:rPr lang="en-US" sz="2400" dirty="0"/>
              <a:t>from PECO</a:t>
            </a:r>
            <a:r>
              <a:rPr lang="en-US" sz="2400" dirty="0" smtClean="0"/>
              <a:t>!</a:t>
            </a:r>
            <a:endParaRPr lang="en-US" sz="2400" dirty="0" smtClean="0"/>
          </a:p>
          <a:p>
            <a:pPr eaLnBrk="1" hangingPunct="1">
              <a:defRPr/>
            </a:pPr>
            <a:r>
              <a:rPr lang="en-US" sz="2400" dirty="0" smtClean="0"/>
              <a:t>Working with a consultant, we are submitting many more smaller projects and putting the money back into more projects.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832100" y="904875"/>
            <a:ext cx="2816225" cy="715963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>Questions?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562100"/>
            <a:ext cx="8074025" cy="43561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n-US" altLang="en-US" sz="2900" smtClean="0"/>
          </a:p>
          <a:p>
            <a:pPr algn="ctr" eaLnBrk="1" hangingPunct="1"/>
            <a:r>
              <a:rPr lang="en-US" altLang="en-US" sz="2900" smtClean="0">
                <a:hlinkClick r:id="rId2"/>
              </a:rPr>
              <a:t>Randolph.Haines@jefferson.edu</a:t>
            </a:r>
            <a:endParaRPr lang="en-US" altLang="en-US" sz="2900" smtClean="0"/>
          </a:p>
          <a:p>
            <a:pPr algn="ctr" eaLnBrk="1" hangingPunct="1"/>
            <a:r>
              <a:rPr lang="en-US" altLang="en-US" sz="2900" smtClean="0"/>
              <a:t>phone x3-6099</a:t>
            </a:r>
          </a:p>
          <a:p>
            <a:pPr algn="ctr" eaLnBrk="1" hangingPunct="1"/>
            <a:endParaRPr lang="en-US" altLang="en-US" sz="2900" smtClean="0"/>
          </a:p>
          <a:p>
            <a:pPr algn="ctr" eaLnBrk="1" hangingPunct="1"/>
            <a:endParaRPr lang="en-US" altLang="en-US" sz="2900" smtClean="0"/>
          </a:p>
          <a:p>
            <a:pPr algn="ctr" eaLnBrk="1" hangingPunct="1"/>
            <a:r>
              <a:rPr lang="en-US" altLang="en-US" sz="2900" smtClean="0"/>
              <a:t>Thank You</a:t>
            </a:r>
          </a:p>
        </p:txBody>
      </p:sp>
      <p:pic>
        <p:nvPicPr>
          <p:cNvPr id="22532" name="Picture 4" descr="MC900415144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2411413"/>
            <a:ext cx="2105025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 descr="MM900041017[1]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563" y="1325563"/>
            <a:ext cx="1082675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 descr="MC900048773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1138" y="4221163"/>
            <a:ext cx="1633537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ank Presentatio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Blank Presentation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2292</TotalTime>
  <Words>344</Words>
  <Application>Microsoft Office PowerPoint</Application>
  <PresentationFormat>On-screen Show (4:3)</PresentationFormat>
  <Paragraphs>66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Blank Presentation</vt:lpstr>
      <vt:lpstr>Association of Energy Engineers Randy Haines, CEM, CLEP, CMVP Energy Manager, Jefferson </vt:lpstr>
      <vt:lpstr>PowerPoint Presentation</vt:lpstr>
      <vt:lpstr>A little background for Jefferson</vt:lpstr>
      <vt:lpstr>PowerPoint Presentation</vt:lpstr>
      <vt:lpstr>PowerPoint Presentation</vt:lpstr>
      <vt:lpstr>Energy Efficiency rates and costs to Jefferson</vt:lpstr>
      <vt:lpstr>PowerPoint Presentation</vt:lpstr>
      <vt:lpstr>Optimizing our 3300 ton chiller plant and installing Micro steam turbine generator</vt:lpstr>
      <vt:lpstr>Tying in the lighting occupancy sensors to the Building Automation System</vt:lpstr>
      <vt:lpstr>PowerPoint Presentation</vt:lpstr>
      <vt:lpstr>What savings do we expect when this is done?</vt:lpstr>
      <vt:lpstr>Questions?</vt:lpstr>
    </vt:vector>
  </TitlesOfParts>
  <Company>mai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Randolph Haines</cp:lastModifiedBy>
  <cp:revision>126</cp:revision>
  <cp:lastPrinted>2013-04-29T14:17:29Z</cp:lastPrinted>
  <dcterms:created xsi:type="dcterms:W3CDTF">2007-10-19T22:24:33Z</dcterms:created>
  <dcterms:modified xsi:type="dcterms:W3CDTF">2016-04-15T16:09:20Z</dcterms:modified>
</cp:coreProperties>
</file>