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054" r:id="rId4"/>
    <p:sldMasterId id="2147484069" r:id="rId5"/>
  </p:sldMasterIdLst>
  <p:notesMasterIdLst>
    <p:notesMasterId r:id="rId17"/>
  </p:notesMasterIdLst>
  <p:handoutMasterIdLst>
    <p:handoutMasterId r:id="rId18"/>
  </p:handoutMasterIdLst>
  <p:sldIdLst>
    <p:sldId id="448" r:id="rId6"/>
    <p:sldId id="424" r:id="rId7"/>
    <p:sldId id="428" r:id="rId8"/>
    <p:sldId id="430" r:id="rId9"/>
    <p:sldId id="431" r:id="rId10"/>
    <p:sldId id="435" r:id="rId11"/>
    <p:sldId id="446" r:id="rId12"/>
    <p:sldId id="406" r:id="rId13"/>
    <p:sldId id="408" r:id="rId14"/>
    <p:sldId id="398" r:id="rId15"/>
    <p:sldId id="447" r:id="rId16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eff" initials="PDC" lastIdx="2" clrIdx="0"/>
  <p:cmAuthor id="1" name="PPL" initials="P" lastIdx="2" clrIdx="1"/>
  <p:cmAuthor id="2" name="DLK" initials="P" lastIdx="1" clrIdx="2"/>
  <p:cmAuthor id="3" name="other authors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3CC"/>
    <a:srgbClr val="0000CC"/>
    <a:srgbClr val="009900"/>
    <a:srgbClr val="FF0066"/>
    <a:srgbClr val="00CC00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5789" autoAdjust="0"/>
  </p:normalViewPr>
  <p:slideViewPr>
    <p:cSldViewPr>
      <p:cViewPr varScale="1">
        <p:scale>
          <a:sx n="128" d="100"/>
          <a:sy n="128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62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1138"/>
    </p:cViewPr>
  </p:sorterViewPr>
  <p:notesViewPr>
    <p:cSldViewPr>
      <p:cViewPr>
        <p:scale>
          <a:sx n="100" d="100"/>
          <a:sy n="100" d="100"/>
        </p:scale>
        <p:origin x="-1584" y="-7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E0780391-4D1A-4F29-B476-464B1631F1E8}" type="datetimeFigureOut">
              <a:rPr lang="en-US" smtClean="0"/>
              <a:t>4/13/2016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80A7AF20-88D5-4A46-B5A2-36A628244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33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9F6EC75C-4E5A-4E9F-ABD6-BD7C5BA1273A}" type="datetimeFigureOut">
              <a:rPr lang="en-US" smtClean="0"/>
              <a:t>4/13/2016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1221" tIns="45610" rIns="91221" bIns="4561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1A24D868-E97F-49EB-A505-8C411463B8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00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9627" eaLnBrk="0" hangingPunct="0"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1167" indent="-285064" defTabSz="929627" eaLnBrk="0" hangingPunct="0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0257" indent="-228051" defTabSz="929627" eaLnBrk="0" hangingPunct="0"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marL="1596360" indent="-228051" defTabSz="929627" eaLnBrk="0" hangingPunct="0"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marL="2052462" indent="-228051" defTabSz="929627" eaLnBrk="0" hangingPunct="0"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2508565" indent="-228051" defTabSz="929627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2964668" indent="-228051" defTabSz="929627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3420770" indent="-228051" defTabSz="929627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3876873" indent="-228051" defTabSz="929627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8A4351EC-2CBF-48A1-B14E-D9C94C49F78C}" type="slidenum">
              <a:rPr lang="en-US" sz="1200">
                <a:solidFill>
                  <a:prstClr val="black"/>
                </a:solidFill>
                <a:latin typeface="Arial" charset="0"/>
              </a:rPr>
              <a:pPr eaLnBrk="1" hangingPunct="1"/>
              <a:t>1</a:t>
            </a:fld>
            <a:endParaRPr lang="en-US" sz="12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400800" y="6210300"/>
            <a:ext cx="2362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B7728B0-890E-43B1-9ACE-BAA53F878443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203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400800" y="6210300"/>
            <a:ext cx="2362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B7728B0-890E-43B1-9ACE-BAA53F878443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40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6400800" y="6210300"/>
            <a:ext cx="2362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B7728B0-890E-43B1-9ACE-BAA53F878443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13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820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0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069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27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955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12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349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  <a:endParaRPr lang="en-US" noProof="0" dirty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894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945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852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46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10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1904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01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651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793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5685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6197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886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3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0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0"/>
            <a:ext cx="9144000" cy="137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>
              <a:latin typeface="Arial" charset="0"/>
            </a:endParaRPr>
          </a:p>
        </p:txBody>
      </p:sp>
      <p:pic>
        <p:nvPicPr>
          <p:cNvPr id="1027" name="Picture 15" descr="PPL EU-whit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00" y="334963"/>
            <a:ext cx="13890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itchFamily="34" charset="0"/>
              </a:defRPr>
            </a:lvl1pPr>
          </a:lstStyle>
          <a:p>
            <a:fld id="{BB8990B0-6383-4630-BCE6-8145C2C5D9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0" y="2722563"/>
            <a:ext cx="9144000" cy="3597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1" name="Picture 3" descr="Pplwhi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13" y="582613"/>
            <a:ext cx="12541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46075" y="3616325"/>
            <a:ext cx="83820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FFFFFF"/>
                </a:solidFill>
                <a:cs typeface="Calibri" panose="020F0502020204030204" pitchFamily="34" charset="0"/>
              </a:rPr>
              <a:t>PPL Electric Utilities</a:t>
            </a:r>
            <a:br>
              <a:rPr lang="en-US" sz="3200" dirty="0">
                <a:solidFill>
                  <a:srgbClr val="FFFFFF"/>
                </a:solidFill>
                <a:cs typeface="Calibri" panose="020F0502020204030204" pitchFamily="34" charset="0"/>
              </a:rPr>
            </a:br>
            <a:r>
              <a:rPr lang="en-US" sz="3200" dirty="0" smtClean="0">
                <a:solidFill>
                  <a:srgbClr val="FFFFFF"/>
                </a:solidFill>
                <a:cs typeface="Calibri" panose="020F0502020204030204" pitchFamily="34" charset="0"/>
              </a:rPr>
              <a:t>Act </a:t>
            </a:r>
            <a:r>
              <a:rPr lang="en-US" sz="3200" dirty="0">
                <a:solidFill>
                  <a:srgbClr val="FFFFFF"/>
                </a:solidFill>
                <a:cs typeface="Calibri" panose="020F0502020204030204" pitchFamily="34" charset="0"/>
              </a:rPr>
              <a:t>129 </a:t>
            </a:r>
            <a:r>
              <a:rPr lang="en-US" sz="3200" dirty="0" smtClean="0">
                <a:solidFill>
                  <a:srgbClr val="FFFFFF"/>
                </a:solidFill>
                <a:cs typeface="Calibri" panose="020F0502020204030204" pitchFamily="34" charset="0"/>
              </a:rPr>
              <a:t>Phase 3 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  <a:cs typeface="Calibri" panose="020F0502020204030204" pitchFamily="34" charset="0"/>
              </a:rPr>
              <a:t>Non-Residential Programs</a:t>
            </a:r>
            <a:r>
              <a:rPr lang="en-US" sz="3200" dirty="0">
                <a:solidFill>
                  <a:srgbClr val="FFFFFF"/>
                </a:solidFill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rgbClr val="FFFFFF"/>
                </a:solidFill>
                <a:cs typeface="Calibri" panose="020F0502020204030204" pitchFamily="34" charset="0"/>
              </a:rPr>
            </a:br>
            <a:r>
              <a:rPr lang="en-US" sz="3200" dirty="0" smtClean="0">
                <a:solidFill>
                  <a:srgbClr val="FFFFFF"/>
                </a:solidFill>
                <a:cs typeface="Calibri" panose="020F0502020204030204" pitchFamily="34" charset="0"/>
              </a:rPr>
              <a:t>April 20, 2016 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2053" name="Picture 6" descr="PPL Elec Utilities logo 4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8" y="466725"/>
            <a:ext cx="2886075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94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82563"/>
            <a:ext cx="8348663" cy="858837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66125" cy="4694238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/>
              <a:t>All PA Electric Distribution </a:t>
            </a:r>
            <a:r>
              <a:rPr lang="en-US" sz="2200" dirty="0" smtClean="0"/>
              <a:t>Companies must provide energy </a:t>
            </a:r>
            <a:r>
              <a:rPr lang="en-US" sz="2200" dirty="0"/>
              <a:t>efficiency </a:t>
            </a:r>
            <a:r>
              <a:rPr lang="en-US" sz="2200" dirty="0" smtClean="0"/>
              <a:t>programs to customers (per Act 129 of 2008)</a:t>
            </a:r>
            <a:endParaRPr lang="en-US" sz="2200" dirty="0"/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Energy efficiency programs help </a:t>
            </a:r>
            <a:r>
              <a:rPr lang="en-US" sz="2200" dirty="0"/>
              <a:t>customers manage their electric consumption and reduce </a:t>
            </a:r>
            <a:r>
              <a:rPr lang="en-US" sz="2200" dirty="0" smtClean="0"/>
              <a:t>their electricity </a:t>
            </a:r>
            <a:r>
              <a:rPr lang="en-US" sz="2200" dirty="0"/>
              <a:t>costs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Programs </a:t>
            </a:r>
            <a:r>
              <a:rPr lang="en-US" sz="2200" dirty="0"/>
              <a:t>are available to </a:t>
            </a:r>
            <a:r>
              <a:rPr lang="en-US" sz="2200" dirty="0" smtClean="0"/>
              <a:t>default supply and shopping customers </a:t>
            </a:r>
            <a:r>
              <a:rPr lang="en-US" sz="2200" dirty="0"/>
              <a:t>on a voluntary </a:t>
            </a:r>
            <a:r>
              <a:rPr lang="en-US" sz="2200" dirty="0" smtClean="0"/>
              <a:t>basis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Program costs are recovered from customers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/>
              <a:t>Budget is ~$62 million per year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/>
              <a:t>“Pass through” (rider); PPL EU makes no profit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/>
              <a:t>Approximately $24 per year for a residential customer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/>
              <a:t>Reconciliation of actual costs incurred to revenue collected for each customer class (annually for Phase 3)</a:t>
            </a:r>
          </a:p>
          <a:p>
            <a:pPr lvl="1">
              <a:spcBef>
                <a:spcPct val="0"/>
              </a:spcBef>
              <a:spcAft>
                <a:spcPts val="1200"/>
              </a:spcAft>
            </a:pPr>
            <a:endParaRPr lang="en-US" sz="2000" dirty="0"/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11183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82563"/>
            <a:ext cx="8348663" cy="858837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Phases of Energy Efficiency Programs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66125" cy="4694238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dirty="0" smtClean="0"/>
              <a:t>Phase 1: November 2009 - May 2013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dirty="0" smtClean="0"/>
              <a:t>Phase 2: June 2013 - May 2016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dirty="0" smtClean="0"/>
              <a:t>Phase 3: June 2016 - May 2021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/>
              <a:t>Energy Efficiency Plan filed on November 30, 2015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/>
              <a:t>PaPUC approval is expected by March 30, 2016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sz="2400" dirty="0" smtClean="0"/>
              <a:t>Programs launch June 1, 2016</a:t>
            </a:r>
          </a:p>
        </p:txBody>
      </p:sp>
    </p:spTree>
    <p:extLst>
      <p:ext uri="{BB962C8B-B14F-4D97-AF65-F5344CB8AC3E}">
        <p14:creationId xmlns:p14="http://schemas.microsoft.com/office/powerpoint/2010/main" val="29493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82563"/>
            <a:ext cx="8348663" cy="858837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Overall Energy Reduction Target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66125" cy="4694238"/>
          </a:xfrm>
        </p:spPr>
        <p:txBody>
          <a:bodyPr/>
          <a:lstStyle/>
          <a:p>
            <a:pPr lvl="0"/>
            <a:r>
              <a:rPr lang="en-US" dirty="0" smtClean="0"/>
              <a:t>1,443,035 </a:t>
            </a:r>
            <a:r>
              <a:rPr lang="en-US" dirty="0"/>
              <a:t>MWh/</a:t>
            </a:r>
            <a:r>
              <a:rPr lang="en-US" dirty="0" err="1"/>
              <a:t>yr</a:t>
            </a:r>
            <a:r>
              <a:rPr lang="en-US" dirty="0"/>
              <a:t> </a:t>
            </a:r>
            <a:endParaRPr lang="en-US" dirty="0" smtClean="0"/>
          </a:p>
          <a:p>
            <a:pPr lvl="0"/>
            <a:r>
              <a:rPr lang="en-US" dirty="0" smtClean="0"/>
              <a:t>Equivalent </a:t>
            </a:r>
            <a:r>
              <a:rPr lang="en-US" dirty="0"/>
              <a:t>to a 3.8% reduction in overall </a:t>
            </a:r>
            <a:r>
              <a:rPr lang="en-US" dirty="0" smtClean="0"/>
              <a:t>consumption</a:t>
            </a:r>
          </a:p>
          <a:p>
            <a:pPr lvl="1"/>
            <a:r>
              <a:rPr lang="en-US" sz="2000" dirty="0"/>
              <a:t>Phase 1 (~3.5 years) was 1,146,431 MWh/</a:t>
            </a:r>
            <a:r>
              <a:rPr lang="en-US" sz="2000" dirty="0" err="1"/>
              <a:t>yr</a:t>
            </a:r>
            <a:r>
              <a:rPr lang="en-US" sz="2000" dirty="0"/>
              <a:t>; 3% reduction</a:t>
            </a:r>
          </a:p>
          <a:p>
            <a:pPr lvl="1"/>
            <a:r>
              <a:rPr lang="en-US" sz="2000" dirty="0"/>
              <a:t>Phase 2 (3 years) was 821,072 MWh/</a:t>
            </a:r>
            <a:r>
              <a:rPr lang="en-US" sz="2000" dirty="0" err="1"/>
              <a:t>yr</a:t>
            </a:r>
            <a:r>
              <a:rPr lang="en-US" sz="2000" dirty="0"/>
              <a:t>; 2.1% reduction </a:t>
            </a:r>
            <a:endParaRPr lang="en-US" sz="2000" dirty="0" smtClean="0"/>
          </a:p>
          <a:p>
            <a:r>
              <a:rPr lang="en-US" dirty="0" smtClean="0"/>
              <a:t>Compliance targets for Phase 2 and Phase 3 were set by the PaPUC</a:t>
            </a:r>
          </a:p>
          <a:p>
            <a:r>
              <a:rPr lang="en-US" dirty="0" smtClean="0"/>
              <a:t>Compliance targets for Phase 1 were set in the legislation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205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622300" y="182563"/>
            <a:ext cx="8348663" cy="858837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Other Savings Targets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366125" cy="4694238"/>
          </a:xfrm>
        </p:spPr>
        <p:txBody>
          <a:bodyPr/>
          <a:lstStyle/>
          <a:p>
            <a:pPr lvl="0"/>
            <a:r>
              <a:rPr lang="en-US" dirty="0"/>
              <a:t>Low-Income </a:t>
            </a:r>
            <a:endParaRPr lang="en-US" dirty="0" smtClean="0"/>
          </a:p>
          <a:p>
            <a:pPr lvl="1"/>
            <a:r>
              <a:rPr lang="en-US" sz="2400" dirty="0" smtClean="0"/>
              <a:t>5.5</a:t>
            </a:r>
            <a:r>
              <a:rPr lang="en-US" sz="2400" dirty="0"/>
              <a:t>% of the total energy savings </a:t>
            </a:r>
            <a:r>
              <a:rPr lang="en-US" sz="2400" dirty="0" smtClean="0"/>
              <a:t>target  </a:t>
            </a:r>
            <a:endParaRPr lang="en-US" sz="2400" dirty="0"/>
          </a:p>
          <a:p>
            <a:pPr lvl="1"/>
            <a:r>
              <a:rPr lang="en-US" sz="2400" dirty="0"/>
              <a:t>79,367 </a:t>
            </a:r>
            <a:r>
              <a:rPr lang="en-US" sz="2400" dirty="0" smtClean="0"/>
              <a:t>MWh/</a:t>
            </a:r>
            <a:r>
              <a:rPr lang="en-US" sz="2400" dirty="0" err="1" smtClean="0"/>
              <a:t>yr</a:t>
            </a:r>
            <a:endParaRPr lang="en-US" sz="2400" dirty="0" smtClean="0"/>
          </a:p>
          <a:p>
            <a:pPr lvl="1"/>
            <a:r>
              <a:rPr lang="en-US" sz="2400" dirty="0" smtClean="0"/>
              <a:t>Entirely </a:t>
            </a:r>
            <a:r>
              <a:rPr lang="en-US" sz="2400" dirty="0"/>
              <a:t>from income-qualified </a:t>
            </a:r>
            <a:r>
              <a:rPr lang="en-US" sz="2400" dirty="0" smtClean="0"/>
              <a:t>programs</a:t>
            </a:r>
          </a:p>
          <a:p>
            <a:r>
              <a:rPr lang="en-US" dirty="0" smtClean="0"/>
              <a:t>Government, non-profit, education (GNE)</a:t>
            </a:r>
          </a:p>
          <a:p>
            <a:pPr lvl="1"/>
            <a:r>
              <a:rPr lang="en-US" sz="2400" dirty="0"/>
              <a:t>3.5% of the total energy savings </a:t>
            </a:r>
            <a:r>
              <a:rPr lang="en-US" sz="2400" dirty="0" smtClean="0"/>
              <a:t>target</a:t>
            </a:r>
            <a:endParaRPr lang="en-US" sz="2400" dirty="0"/>
          </a:p>
          <a:p>
            <a:pPr lvl="1"/>
            <a:r>
              <a:rPr lang="en-US" sz="2400" dirty="0"/>
              <a:t>50,507 </a:t>
            </a:r>
            <a:r>
              <a:rPr lang="en-US" sz="2400" dirty="0" smtClean="0"/>
              <a:t>MWh/</a:t>
            </a:r>
            <a:r>
              <a:rPr lang="en-US" sz="2400" dirty="0" err="1" smtClean="0"/>
              <a:t>yr</a:t>
            </a:r>
            <a:endParaRPr lang="en-US" sz="2400" dirty="0" smtClean="0"/>
          </a:p>
          <a:p>
            <a:r>
              <a:rPr lang="en-US" dirty="0" smtClean="0"/>
              <a:t>Peak Load Reduction</a:t>
            </a:r>
          </a:p>
          <a:p>
            <a:pPr lvl="1"/>
            <a:r>
              <a:rPr lang="en-US" sz="2400" dirty="0" smtClean="0"/>
              <a:t>92 MW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412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48663" cy="858837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Other Requirements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839200" cy="4694238"/>
          </a:xfrm>
        </p:spPr>
        <p:txBody>
          <a:bodyPr/>
          <a:lstStyle/>
          <a:p>
            <a:pPr lvl="0"/>
            <a:r>
              <a:rPr lang="en-US" sz="2400" dirty="0" smtClean="0"/>
              <a:t>Portfolio of energy efficiency programs must be cost-effective </a:t>
            </a:r>
          </a:p>
          <a:p>
            <a:pPr lvl="0"/>
            <a:r>
              <a:rPr lang="en-US" sz="2400" dirty="0" smtClean="0"/>
              <a:t>Demand reduction must be cost-effective</a:t>
            </a:r>
          </a:p>
          <a:p>
            <a:pPr lvl="0"/>
            <a:r>
              <a:rPr lang="en-US" sz="2400" dirty="0" smtClean="0"/>
              <a:t>Cost-effectiveness is determined by the Total Resource Cost Test</a:t>
            </a:r>
          </a:p>
          <a:p>
            <a:pPr lvl="0"/>
            <a:r>
              <a:rPr lang="en-US" sz="2400" dirty="0" smtClean="0"/>
              <a:t>Equitable </a:t>
            </a:r>
            <a:r>
              <a:rPr lang="en-US" sz="2400" dirty="0"/>
              <a:t>distribution of programs across customer sectors</a:t>
            </a:r>
          </a:p>
          <a:p>
            <a:pPr lvl="0"/>
            <a:r>
              <a:rPr lang="en-US" sz="2400" dirty="0" smtClean="0"/>
              <a:t>EDCs must hire Conservation </a:t>
            </a:r>
            <a:r>
              <a:rPr lang="en-US" sz="2400" dirty="0"/>
              <a:t>Service Providers (CSPs</a:t>
            </a:r>
            <a:r>
              <a:rPr lang="en-US" sz="2400" dirty="0" smtClean="0"/>
              <a:t>) to deliver programs</a:t>
            </a:r>
            <a:endParaRPr lang="en-US" sz="2400" dirty="0"/>
          </a:p>
          <a:p>
            <a:pPr lvl="1"/>
            <a:r>
              <a:rPr lang="en-US" sz="1800" dirty="0"/>
              <a:t>EDCs must competitively bid all CSP contracts</a:t>
            </a:r>
          </a:p>
          <a:p>
            <a:pPr lvl="1"/>
            <a:r>
              <a:rPr lang="en-US" sz="1800" dirty="0" smtClean="0"/>
              <a:t>Cannot </a:t>
            </a:r>
            <a:r>
              <a:rPr lang="en-US" sz="1800" dirty="0"/>
              <a:t>reuse Phase 2 CSPs without competitive bids  </a:t>
            </a:r>
          </a:p>
          <a:p>
            <a:pPr lvl="1"/>
            <a:r>
              <a:rPr lang="en-US" sz="1800" dirty="0"/>
              <a:t>PaPUC must approve all CSP </a:t>
            </a:r>
            <a:r>
              <a:rPr lang="en-US" sz="1800" dirty="0" smtClean="0"/>
              <a:t>contracts</a:t>
            </a:r>
            <a:endParaRPr lang="en-US" sz="1800" dirty="0"/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2400" dirty="0"/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2890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48663" cy="858837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Process for Designing Programs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839200" cy="4694238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Market potential study and other research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Results from previous phases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A lot of input from stakeholders June - October 2015:  OCA, OSBA, SEF, CAUSE/PULP, PPLICA, KEEA, CEO, and others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Establish savings and cost budgets for each customer sector (residential, low-income, small C&amp;I, large C&amp;I, GNE)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Many iterations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File EE&amp;C Plan November 30, 2015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Comments, testimony, reply testimony, reply comments, and a hearing before an Administrative Law Judge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 smtClean="0"/>
              <a:t>PaPUC approval on 3/17/16</a:t>
            </a:r>
            <a:endParaRPr lang="en-US" sz="2200" dirty="0"/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90107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</a:rPr>
              <a:t>Non-Residential Programs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b="1" dirty="0" smtClean="0"/>
              <a:t>Efficient Equipment Program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Font typeface="Arial Narrow" panose="020B0606020202030204" pitchFamily="34" charset="0"/>
              <a:buChar char="–"/>
            </a:pPr>
            <a:r>
              <a:rPr lang="en-US" sz="2000" dirty="0" smtClean="0"/>
              <a:t>Lighting, including a new mid-stream delivery model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Font typeface="Arial Narrow" panose="020B0606020202030204" pitchFamily="34" charset="0"/>
              <a:buChar char="–"/>
            </a:pPr>
            <a:r>
              <a:rPr lang="en-US" sz="2000" dirty="0" smtClean="0"/>
              <a:t>Refrigeration, HVAC, motors, variable frequency drives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Font typeface="Arial Narrow" panose="020B0606020202030204" pitchFamily="34" charset="0"/>
              <a:buChar char="–"/>
            </a:pPr>
            <a:r>
              <a:rPr lang="en-US" sz="2000" dirty="0" smtClean="0"/>
              <a:t>Incentives based on $/annual kWh saved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b="1" dirty="0" smtClean="0"/>
              <a:t>Custom Program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Font typeface="Arial Narrow" panose="020B0606020202030204" pitchFamily="34" charset="0"/>
              <a:buChar char="–"/>
            </a:pPr>
            <a:r>
              <a:rPr lang="en-US" sz="2000" dirty="0" smtClean="0">
                <a:solidFill>
                  <a:srgbClr val="000000"/>
                </a:solidFill>
              </a:rPr>
              <a:t>Complex </a:t>
            </a:r>
            <a:r>
              <a:rPr lang="en-US" sz="2000" dirty="0">
                <a:solidFill>
                  <a:srgbClr val="000000"/>
                </a:solidFill>
              </a:rPr>
              <a:t>energy efficiency measures requiring measurement and </a:t>
            </a:r>
            <a:r>
              <a:rPr lang="en-US" sz="2000" dirty="0" smtClean="0">
                <a:solidFill>
                  <a:srgbClr val="000000"/>
                </a:solidFill>
              </a:rPr>
              <a:t>verification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Font typeface="Arial Narrow" panose="020B0606020202030204" pitchFamily="34" charset="0"/>
              <a:buChar char="–"/>
            </a:pPr>
            <a:r>
              <a:rPr lang="en-US" sz="2000" dirty="0" smtClean="0"/>
              <a:t>Compressed </a:t>
            </a:r>
            <a:r>
              <a:rPr lang="en-US" sz="2000" dirty="0" smtClean="0"/>
              <a:t>air, motors/VSDs, industrial  </a:t>
            </a:r>
            <a:r>
              <a:rPr lang="en-US" sz="2000" dirty="0"/>
              <a:t>process </a:t>
            </a:r>
            <a:r>
              <a:rPr lang="en-US" sz="2000" dirty="0" smtClean="0"/>
              <a:t>improvements, building management systems, combined heat and power (CHP), other </a:t>
            </a:r>
            <a:r>
              <a:rPr lang="en-US" sz="2000" dirty="0" smtClean="0"/>
              <a:t>technologies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Font typeface="Arial Narrow" panose="020B0606020202030204" pitchFamily="34" charset="0"/>
              <a:buChar char="–"/>
            </a:pPr>
            <a:r>
              <a:rPr lang="en-US" sz="2000" dirty="0" smtClean="0"/>
              <a:t>Must be cost effective (pass TRC)</a:t>
            </a:r>
            <a:endParaRPr lang="en-US" sz="2000" dirty="0" smtClean="0"/>
          </a:p>
          <a:p>
            <a:pPr lvl="2">
              <a:spcBef>
                <a:spcPts val="0"/>
              </a:spcBef>
              <a:spcAft>
                <a:spcPts val="600"/>
              </a:spcAft>
              <a:buFont typeface="Arial Narrow" panose="020B0606020202030204" pitchFamily="34" charset="0"/>
              <a:buChar char="–"/>
            </a:pPr>
            <a:r>
              <a:rPr lang="en-US" sz="2000" dirty="0" smtClean="0"/>
              <a:t>Incentives based on $/annual kWh saved</a:t>
            </a:r>
          </a:p>
        </p:txBody>
      </p:sp>
    </p:spTree>
    <p:extLst>
      <p:ext uri="{BB962C8B-B14F-4D97-AF65-F5344CB8AC3E}">
        <p14:creationId xmlns:p14="http://schemas.microsoft.com/office/powerpoint/2010/main" val="242755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78486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</a:rPr>
              <a:t>Non-Residential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(cont’d)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dirty="0"/>
              <a:t>Program Highlights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Mid-Stream lighting rebates for distributors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Program rebates given at Point-of-Sale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Encourages trade allies to purchase more-efficient lighting products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Lower administrative costs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Easier program participation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Direct Discount rebates for qualified trade allies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/>
              <a:t>Rebates for Behavioral measures (targeting G/N/E sector)</a:t>
            </a:r>
            <a:endParaRPr lang="en-US" sz="2000" dirty="0"/>
          </a:p>
          <a:p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09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Demand Response Program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/>
              <a:t>Non-residential load curtailment type program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dirty="0" smtClean="0"/>
              <a:t>92 </a:t>
            </a:r>
            <a:r>
              <a:rPr lang="en-US" sz="2000" dirty="0"/>
              <a:t>MW </a:t>
            </a:r>
            <a:r>
              <a:rPr lang="en-US" sz="2000" dirty="0" smtClean="0"/>
              <a:t>reduction. Average </a:t>
            </a:r>
            <a:r>
              <a:rPr lang="en-US" sz="2000" dirty="0"/>
              <a:t>of the MW reductions obtained for each event called over the last four years of the five year phase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dirty="0"/>
              <a:t>Event must be called when the peak hour of PJM’s day-ahead forecast for the PJM RTO is greater than 96% of the PJM RTO summer peak demand forecast 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dirty="0"/>
              <a:t>If the day-ahead forecast does not reach the 96% trigger in a program year, that EDC will have no compliance requirement for that year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dirty="0"/>
              <a:t>Each event is four </a:t>
            </a:r>
            <a:r>
              <a:rPr lang="en-US" sz="2000" dirty="0" smtClean="0"/>
              <a:t>hours, maximum </a:t>
            </a:r>
            <a:r>
              <a:rPr lang="en-US" sz="2000" dirty="0"/>
              <a:t>of 6 events per program year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dirty="0"/>
              <a:t>Must obtain at least 85% of the target in every event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000" dirty="0"/>
              <a:t>Events are June - September only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Customers </a:t>
            </a:r>
            <a:r>
              <a:rPr lang="en-US" sz="2000" dirty="0"/>
              <a:t>enrolled in PJM emergency load control program are eligible to participate in Act 129 </a:t>
            </a:r>
            <a:r>
              <a:rPr lang="en-US" sz="2000" dirty="0" smtClean="0"/>
              <a:t>DR</a:t>
            </a: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80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1828800"/>
            <a:ext cx="8458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2" indent="0" algn="just">
              <a:buNone/>
            </a:pPr>
            <a:r>
              <a:rPr lang="en-US" sz="3200" dirty="0"/>
              <a:t>John D. Kucher	</a:t>
            </a:r>
          </a:p>
          <a:p>
            <a:pPr marL="800100" lvl="2" indent="0" algn="just">
              <a:buNone/>
            </a:pPr>
            <a:r>
              <a:rPr lang="en-US" sz="3200" dirty="0" smtClean="0"/>
              <a:t>484-634-3532</a:t>
            </a:r>
            <a:endParaRPr lang="en-US" sz="3200" dirty="0"/>
          </a:p>
          <a:p>
            <a:pPr marL="800100" lvl="2" indent="0" algn="just">
              <a:buNone/>
            </a:pPr>
            <a:r>
              <a:rPr lang="en-US" sz="3200" dirty="0" smtClean="0"/>
              <a:t>jdkucher@pplweb.com</a:t>
            </a:r>
            <a:endParaRPr lang="en-US" sz="3200" dirty="0"/>
          </a:p>
          <a:p>
            <a:pPr marL="800100" lvl="2" indent="0" algn="just">
              <a:buNone/>
            </a:pPr>
            <a:r>
              <a:rPr lang="en-US" sz="3200" dirty="0" smtClean="0"/>
              <a:t>www.pplelectric.com/businessrebates </a:t>
            </a:r>
            <a:endParaRPr lang="en-US" sz="32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                contact information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9344700"/>
      </p:ext>
    </p:extLst>
  </p:cSld>
  <p:clrMapOvr>
    <a:masterClrMapping/>
  </p:clrMapOvr>
</p:sld>
</file>

<file path=ppt/theme/theme1.xml><?xml version="1.0" encoding="utf-8"?>
<a:theme xmlns:a="http://schemas.openxmlformats.org/drawingml/2006/main" name="Blue PPL theme">
  <a:themeElements>
    <a:clrScheme name="Harrisburg News Conference 2007 06 2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arrisburg News Conference 2007 06 2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arrisburg News Conference 2007 06 2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risburg News Conference 2007 06 2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risburg News Conference 2007 06 2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risburg News Conference 2007 06 2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risburg News Conference 2007 06 2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arrisburg News Conference 2007 06 2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risburg News Conference 2007 06 2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risburg News Conference 2007 06 2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risburg News Conference 2007 06 2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risburg News Conference 2007 06 2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risburg News Conference 2007 06 2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arrisburg News Conference 2007 06 2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3A26BAA33483448E4043B52FAFCEDA" ma:contentTypeVersion="3" ma:contentTypeDescription="Create a new document." ma:contentTypeScope="" ma:versionID="ae315c609cb269fb79aa2eb225ae2e39">
  <xsd:schema xmlns:xsd="http://www.w3.org/2001/XMLSchema" xmlns:xs="http://www.w3.org/2001/XMLSchema" xmlns:p="http://schemas.microsoft.com/office/2006/metadata/properties" xmlns:ns2="8d91f5ab-666f-4786-ae07-c02c1257b826" targetNamespace="http://schemas.microsoft.com/office/2006/metadata/properties" ma:root="true" ma:fieldsID="7598fcf0518d0bc797b3f568067c926e" ns2:_="">
    <xsd:import namespace="8d91f5ab-666f-4786-ae07-c02c1257b826"/>
    <xsd:element name="properties">
      <xsd:complexType>
        <xsd:sequence>
          <xsd:element name="documentManagement">
            <xsd:complexType>
              <xsd:all>
                <xsd:element ref="ns2:AxSourceListID" minOccurs="0"/>
                <xsd:element ref="ns2:AxSourceItem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1f5ab-666f-4786-ae07-c02c1257b826" elementFormDefault="qualified">
    <xsd:import namespace="http://schemas.microsoft.com/office/2006/documentManagement/types"/>
    <xsd:import namespace="http://schemas.microsoft.com/office/infopath/2007/PartnerControls"/>
    <xsd:element name="AxSourceListID" ma:index="8" nillable="true" ma:displayName="AxSourceListID" ma:hidden="true" ma:internalName="AxSourceListID">
      <xsd:simpleType>
        <xsd:restriction base="dms:Unknown"/>
      </xsd:simpleType>
    </xsd:element>
    <xsd:element name="AxSourceItemID" ma:index="9" nillable="true" ma:displayName="AxSourceItemID" ma:hidden="true" ma:internalName="AxSourceItemID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xSourceItemID xmlns="8d91f5ab-666f-4786-ae07-c02c1257b826" xsi:nil="true"/>
    <AxSourceListID xmlns="8d91f5ab-666f-4786-ae07-c02c1257b82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99B18B-8DD7-4487-BF30-4518E37BA2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91f5ab-666f-4786-ae07-c02c1257b8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710E7B-8858-48CC-A199-7801B6C3E8B8}">
  <ds:schemaRefs>
    <ds:schemaRef ds:uri="http://www.w3.org/XML/1998/namespace"/>
    <ds:schemaRef ds:uri="8d91f5ab-666f-4786-ae07-c02c1257b826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CB077E6-567D-47C0-8430-0C5E930EEE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PPL theme</Template>
  <TotalTime>5858</TotalTime>
  <Words>679</Words>
  <Application>Microsoft Office PowerPoint</Application>
  <PresentationFormat>On-screen Show (4:3)</PresentationFormat>
  <Paragraphs>87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Blue PPL theme</vt:lpstr>
      <vt:lpstr>Custom Design</vt:lpstr>
      <vt:lpstr>PowerPoint Presentation</vt:lpstr>
      <vt:lpstr>Background</vt:lpstr>
      <vt:lpstr>Phases of Energy Efficiency Programs</vt:lpstr>
      <vt:lpstr>Overall Energy Reduction Target</vt:lpstr>
      <vt:lpstr>Other Savings Targets</vt:lpstr>
      <vt:lpstr>Other Requirements</vt:lpstr>
      <vt:lpstr>Process for Designing Programs</vt:lpstr>
      <vt:lpstr>Non-Residential Programs</vt:lpstr>
      <vt:lpstr>Non-Residential (cont’d)</vt:lpstr>
      <vt:lpstr>Demand Response Program</vt:lpstr>
      <vt:lpstr>                contact information</vt:lpstr>
    </vt:vector>
  </TitlesOfParts>
  <Company>PPL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Acquisition cost</dc:title>
  <dc:creator>METG</dc:creator>
  <cp:lastModifiedBy>PPL</cp:lastModifiedBy>
  <cp:revision>981</cp:revision>
  <cp:lastPrinted>2015-09-23T17:57:53Z</cp:lastPrinted>
  <dcterms:created xsi:type="dcterms:W3CDTF">2014-07-14T19:27:39Z</dcterms:created>
  <dcterms:modified xsi:type="dcterms:W3CDTF">2016-04-13T13:17:05Z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0x010100B93A26BAA33483448E4043B52FAFCEDA</vt:lpwstr>
  </property>
</Properties>
</file>