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584" r:id="rId5"/>
    <p:sldId id="562" r:id="rId6"/>
    <p:sldId id="583" r:id="rId7"/>
    <p:sldId id="1330" r:id="rId8"/>
    <p:sldId id="1327" r:id="rId9"/>
    <p:sldId id="1328" r:id="rId10"/>
    <p:sldId id="596" r:id="rId11"/>
    <p:sldId id="130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Karine Shamlian" initials="KS" lastIdx="46" clrIdx="6">
    <p:extLst>
      <p:ext uri="{19B8F6BF-5375-455C-9EA6-DF929625EA0E}">
        <p15:presenceInfo xmlns:p15="http://schemas.microsoft.com/office/powerpoint/2012/main" userId="S::kshamlian@cmcenergy.com::47b9f60a-82d5-4331-a9d9-0c2253cc4502" providerId="AD"/>
      </p:ext>
    </p:extLst>
  </p:cmAuthor>
  <p:cmAuthor id="1" name="Zonderwyk, Kelly" initials="ZK" lastIdx="145" clrIdx="0"/>
  <p:cmAuthor id="8" name="Kate Harron" initials="KH [2]" lastIdx="17" clrIdx="7">
    <p:extLst>
      <p:ext uri="{19B8F6BF-5375-455C-9EA6-DF929625EA0E}">
        <p15:presenceInfo xmlns:p15="http://schemas.microsoft.com/office/powerpoint/2012/main" userId="S::kharron@cmcenergy.com::4aca049e-b105-40ca-abe8-1777c5517ba8" providerId="AD"/>
      </p:ext>
    </p:extLst>
  </p:cmAuthor>
  <p:cmAuthor id="2" name="Kelly Zonderwyk" initials="KZ" lastIdx="8" clrIdx="1">
    <p:extLst>
      <p:ext uri="{19B8F6BF-5375-455C-9EA6-DF929625EA0E}">
        <p15:presenceInfo xmlns:p15="http://schemas.microsoft.com/office/powerpoint/2012/main" userId="S-1-5-21-2338163137-2684688362-157462135-45622" providerId="AD"/>
      </p:ext>
    </p:extLst>
  </p:cmAuthor>
  <p:cmAuthor id="9" name="Agbesi Akpedonu" initials="AA" lastIdx="4" clrIdx="8">
    <p:extLst>
      <p:ext uri="{19B8F6BF-5375-455C-9EA6-DF929625EA0E}">
        <p15:presenceInfo xmlns:p15="http://schemas.microsoft.com/office/powerpoint/2012/main" userId="S::aakpedonu@cmcenergy.com::c7aa3a03-654d-46bf-83bd-bee37ced8585" providerId="AD"/>
      </p:ext>
    </p:extLst>
  </p:cmAuthor>
  <p:cmAuthor id="3" name="Grayson Zygmunt, Lisa" initials="GL" lastIdx="1" clrIdx="2">
    <p:extLst>
      <p:ext uri="{19B8F6BF-5375-455C-9EA6-DF929625EA0E}">
        <p15:presenceInfo xmlns:p15="http://schemas.microsoft.com/office/powerpoint/2012/main" userId="S::50230@icf.com::8da523b5-2151-47b5-9114-15ddd86a5a69" providerId="AD"/>
      </p:ext>
    </p:extLst>
  </p:cmAuthor>
  <p:cmAuthor id="10" name="Regis D'Angelo" initials="RD" lastIdx="4" clrIdx="9">
    <p:extLst>
      <p:ext uri="{19B8F6BF-5375-455C-9EA6-DF929625EA0E}">
        <p15:presenceInfo xmlns:p15="http://schemas.microsoft.com/office/powerpoint/2012/main" userId="S::rdangelo@cmcenergy.com::92ba84c5-97ab-4144-bb16-c95ee64e03f0" providerId="AD"/>
      </p:ext>
    </p:extLst>
  </p:cmAuthor>
  <p:cmAuthor id="4" name="Clark, Steven" initials="CS" lastIdx="2" clrIdx="3">
    <p:extLst>
      <p:ext uri="{19B8F6BF-5375-455C-9EA6-DF929625EA0E}">
        <p15:presenceInfo xmlns:p15="http://schemas.microsoft.com/office/powerpoint/2012/main" userId="S::34130@icf.com::1081ccaa-cb72-42ca-ba4d-1a26d465d3d0" providerId="AD"/>
      </p:ext>
    </p:extLst>
  </p:cmAuthor>
  <p:cmAuthor id="5" name="Kate Harron" initials="KH" lastIdx="3" clrIdx="4">
    <p:extLst>
      <p:ext uri="{19B8F6BF-5375-455C-9EA6-DF929625EA0E}">
        <p15:presenceInfo xmlns:p15="http://schemas.microsoft.com/office/powerpoint/2012/main" userId="Kate Harron" providerId="None"/>
      </p:ext>
    </p:extLst>
  </p:cmAuthor>
  <p:cmAuthor id="6" name="Yvette Brown" initials="MOU" lastIdx="2" clrIdx="5">
    <p:extLst>
      <p:ext uri="{19B8F6BF-5375-455C-9EA6-DF929625EA0E}">
        <p15:presenceInfo xmlns:p15="http://schemas.microsoft.com/office/powerpoint/2012/main" userId="Yvette Brow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CD1"/>
    <a:srgbClr val="D8D3E0"/>
    <a:srgbClr val="DEE7D1"/>
    <a:srgbClr val="0083C7"/>
    <a:srgbClr val="558ED5"/>
    <a:srgbClr val="0077BB"/>
    <a:srgbClr val="D0D8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509FE5-AED5-4D44-BA66-439BDDA0479F}" v="5" dt="2021-11-17T18:06:39.0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99"/>
    <p:restoredTop sz="91911"/>
  </p:normalViewPr>
  <p:slideViewPr>
    <p:cSldViewPr snapToGrid="0">
      <p:cViewPr varScale="1">
        <p:scale>
          <a:sx n="101" d="100"/>
          <a:sy n="101" d="100"/>
        </p:scale>
        <p:origin x="11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sia, Frank P:(PECO)" userId="049956a8-7e0e-4cd3-89a0-a6c452bf2990" providerId="ADAL" clId="{3F509FE5-AED5-4D44-BA66-439BDDA0479F}"/>
    <pc:docChg chg="custSel addSld modSld">
      <pc:chgData name="Nicosia, Frank P:(PECO)" userId="049956a8-7e0e-4cd3-89a0-a6c452bf2990" providerId="ADAL" clId="{3F509FE5-AED5-4D44-BA66-439BDDA0479F}" dt="2021-11-17T18:08:32.002" v="130" actId="20577"/>
      <pc:docMkLst>
        <pc:docMk/>
      </pc:docMkLst>
      <pc:sldChg chg="modSp mod">
        <pc:chgData name="Nicosia, Frank P:(PECO)" userId="049956a8-7e0e-4cd3-89a0-a6c452bf2990" providerId="ADAL" clId="{3F509FE5-AED5-4D44-BA66-439BDDA0479F}" dt="2021-11-17T18:08:32.002" v="130" actId="20577"/>
        <pc:sldMkLst>
          <pc:docMk/>
          <pc:sldMk cId="1072540264" sldId="562"/>
        </pc:sldMkLst>
        <pc:spChg chg="mod">
          <ac:chgData name="Nicosia, Frank P:(PECO)" userId="049956a8-7e0e-4cd3-89a0-a6c452bf2990" providerId="ADAL" clId="{3F509FE5-AED5-4D44-BA66-439BDDA0479F}" dt="2021-11-17T18:08:32.002" v="130" actId="20577"/>
          <ac:spMkLst>
            <pc:docMk/>
            <pc:sldMk cId="1072540264" sldId="562"/>
            <ac:spMk id="3" creationId="{554E7E87-42F2-3B4E-884D-03C9F590E528}"/>
          </ac:spMkLst>
        </pc:spChg>
      </pc:sldChg>
      <pc:sldChg chg="addSp delSp modSp add mod">
        <pc:chgData name="Nicosia, Frank P:(PECO)" userId="049956a8-7e0e-4cd3-89a0-a6c452bf2990" providerId="ADAL" clId="{3F509FE5-AED5-4D44-BA66-439BDDA0479F}" dt="2021-11-17T18:06:53.717" v="126" actId="1076"/>
        <pc:sldMkLst>
          <pc:docMk/>
          <pc:sldMk cId="3170227457" sldId="1303"/>
        </pc:sldMkLst>
        <pc:spChg chg="mod">
          <ac:chgData name="Nicosia, Frank P:(PECO)" userId="049956a8-7e0e-4cd3-89a0-a6c452bf2990" providerId="ADAL" clId="{3F509FE5-AED5-4D44-BA66-439BDDA0479F}" dt="2021-11-17T18:03:57.655" v="121" actId="1076"/>
          <ac:spMkLst>
            <pc:docMk/>
            <pc:sldMk cId="3170227457" sldId="1303"/>
            <ac:spMk id="3" creationId="{3EF6CDF1-CE5D-1641-9E12-C6674E4C0E86}"/>
          </ac:spMkLst>
        </pc:spChg>
        <pc:spChg chg="mod">
          <ac:chgData name="Nicosia, Frank P:(PECO)" userId="049956a8-7e0e-4cd3-89a0-a6c452bf2990" providerId="ADAL" clId="{3F509FE5-AED5-4D44-BA66-439BDDA0479F}" dt="2021-11-17T18:06:53.717" v="126" actId="1076"/>
          <ac:spMkLst>
            <pc:docMk/>
            <pc:sldMk cId="3170227457" sldId="1303"/>
            <ac:spMk id="6" creationId="{DFD5282A-FEEE-434B-8DBC-5938D6B3F065}"/>
          </ac:spMkLst>
        </pc:spChg>
        <pc:spChg chg="add mod">
          <ac:chgData name="Nicosia, Frank P:(PECO)" userId="049956a8-7e0e-4cd3-89a0-a6c452bf2990" providerId="ADAL" clId="{3F509FE5-AED5-4D44-BA66-439BDDA0479F}" dt="2021-11-17T18:04:56.295" v="125" actId="1076"/>
          <ac:spMkLst>
            <pc:docMk/>
            <pc:sldMk cId="3170227457" sldId="1303"/>
            <ac:spMk id="9" creationId="{2D2FBFC5-2EC1-4984-8164-CCC24352C194}"/>
          </ac:spMkLst>
        </pc:spChg>
        <pc:grpChg chg="del mod">
          <ac:chgData name="Nicosia, Frank P:(PECO)" userId="049956a8-7e0e-4cd3-89a0-a6c452bf2990" providerId="ADAL" clId="{3F509FE5-AED5-4D44-BA66-439BDDA0479F}" dt="2021-11-17T17:38:16.799" v="113" actId="478"/>
          <ac:grpSpMkLst>
            <pc:docMk/>
            <pc:sldMk cId="3170227457" sldId="1303"/>
            <ac:grpSpMk id="5" creationId="{254B1489-DB25-A747-866C-DF823E1201C4}"/>
          </ac:grpSpMkLst>
        </pc:grpChg>
        <pc:picChg chg="del">
          <ac:chgData name="Nicosia, Frank P:(PECO)" userId="049956a8-7e0e-4cd3-89a0-a6c452bf2990" providerId="ADAL" clId="{3F509FE5-AED5-4D44-BA66-439BDDA0479F}" dt="2021-11-17T17:38:16.799" v="113" actId="478"/>
          <ac:picMkLst>
            <pc:docMk/>
            <pc:sldMk cId="3170227457" sldId="1303"/>
            <ac:picMk id="1026" creationId="{0A6D093C-992E-4448-8E87-CEC043CBE1E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A493E-996D-40CE-924D-F334EA5C8581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60E11-BFC3-455F-B87F-40CF596B7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823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JIM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60E11-BFC3-455F-B87F-40CF596B72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7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60E11-BFC3-455F-B87F-40CF596B72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002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en-US" dirty="0"/>
              <a:t>Application with all required documentation to be considered for program eligibility. </a:t>
            </a:r>
          </a:p>
          <a:p>
            <a:pPr marL="228600" lvl="2" indent="-2286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Incentive Application, Measure Worksheet and Final Application tabs</a:t>
            </a:r>
          </a:p>
          <a:p>
            <a:pPr marL="228600" lvl="2" indent="-2286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Cut sheets or manufacturer’s specs</a:t>
            </a:r>
          </a:p>
          <a:p>
            <a:pPr marL="228600" lvl="2" indent="-2286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Lighting worksheet and proof of DLC/Energy Star (lighting projects)</a:t>
            </a:r>
          </a:p>
          <a:p>
            <a:pPr marL="228600" lvl="2" indent="-2286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PECO bill (preferred)</a:t>
            </a:r>
          </a:p>
          <a:p>
            <a:pPr marL="228600" lvl="2" indent="-2286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Final invoices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978C7C-32A6-1149-BF39-D700B1D175C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78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60E11-BFC3-455F-B87F-40CF596B72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060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978C7C-32A6-1149-BF39-D700B1D175C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285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978C7C-32A6-1149-BF39-D700B1D175C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021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1853151"/>
            <a:ext cx="12192000" cy="1384995"/>
          </a:xfrm>
          <a:noFill/>
        </p:spPr>
        <p:txBody>
          <a:bodyPr lIns="0" anchor="ctr" anchorCtr="1"/>
          <a:lstStyle>
            <a:lvl1pPr algn="ctr">
              <a:defRPr sz="3600" b="0" i="0" baseline="0">
                <a:ln>
                  <a:noFill/>
                </a:ln>
                <a:solidFill>
                  <a:srgbClr val="FFEB82"/>
                </a:solidFill>
                <a:latin typeface="Arial" charset="0"/>
              </a:defRPr>
            </a:lvl1pPr>
          </a:lstStyle>
          <a:p>
            <a:r>
              <a:rPr lang="en-US"/>
              <a:t>Click to edit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284313"/>
            <a:ext cx="12192000" cy="1666689"/>
          </a:xfrm>
        </p:spPr>
        <p:txBody>
          <a:bodyPr lIns="0" anchor="t" anchorCtr="1">
            <a:norm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  <a:latin typeface="Arial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96620-4A4B-E543-BCED-BF247BC640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4DD96-F2D6-1444-AA24-3026205AB6E9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730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Break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1922821"/>
            <a:ext cx="12192000" cy="738664"/>
          </a:xfrm>
          <a:noFill/>
        </p:spPr>
        <p:txBody>
          <a:bodyPr lIns="0" anchor="ctr" anchorCtr="1"/>
          <a:lstStyle>
            <a:lvl1pPr algn="ctr">
              <a:defRPr sz="3000" b="0" i="0" baseline="0">
                <a:ln>
                  <a:noFill/>
                </a:ln>
                <a:solidFill>
                  <a:srgbClr val="FFEB82"/>
                </a:solidFill>
                <a:latin typeface="Arial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2642617"/>
            <a:ext cx="12192000" cy="553998"/>
          </a:xfrm>
        </p:spPr>
        <p:txBody>
          <a:bodyPr lIns="0" anchor="t" anchorCtr="1">
            <a:sp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  <a:latin typeface="arial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add subtitle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4AB3B-7994-4E4E-834A-334C667594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4DD96-F2D6-1444-AA24-3026205AB6E9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52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0" y="914400"/>
            <a:ext cx="11582400" cy="707886"/>
          </a:xfrm>
          <a:prstGeom prst="rect">
            <a:avLst/>
          </a:prstGeom>
        </p:spPr>
        <p:txBody>
          <a:bodyPr vert="horz" wrap="square" lIns="365760" tIns="274320" rIns="0" bIns="0" rtlCol="0" anchor="t" anchorCtr="0">
            <a:spAutoFit/>
          </a:bodyPr>
          <a:lstStyle/>
          <a:p>
            <a:r>
              <a:rPr lang="en-US"/>
              <a:t>Click to add header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0" y="1622286"/>
            <a:ext cx="11582400" cy="4602454"/>
          </a:xfrm>
          <a:prstGeom prst="rect">
            <a:avLst/>
          </a:prstGeom>
        </p:spPr>
        <p:txBody>
          <a:bodyPr vert="horz" lIns="365760" tIns="274320" rIns="0" bIns="0" rtlCol="0">
            <a:normAutofit/>
          </a:bodyPr>
          <a:lstStyle>
            <a:lvl1pPr>
              <a:defRPr baseline="0">
                <a:solidFill>
                  <a:srgbClr val="008CD1"/>
                </a:solidFill>
              </a:defRPr>
            </a:lvl1pPr>
          </a:lstStyle>
          <a:p>
            <a:pPr lvl="0"/>
            <a:r>
              <a:rPr lang="en-US" dirty="0"/>
              <a:t>Click to add subhead</a:t>
            </a:r>
          </a:p>
          <a:p>
            <a:pPr lvl="1"/>
            <a:r>
              <a:rPr lang="en-US" dirty="0"/>
              <a:t>Body copy</a:t>
            </a:r>
          </a:p>
          <a:p>
            <a:pPr lvl="2"/>
            <a:r>
              <a:rPr lang="en-US" dirty="0"/>
              <a:t>Bullets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2FADDA-78D6-A14D-98C2-8A300E8A96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4DD96-F2D6-1444-AA24-3026205AB6E9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91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914401"/>
            <a:ext cx="12192000" cy="1908215"/>
          </a:xfrm>
        </p:spPr>
        <p:txBody>
          <a:bodyPr lIns="0" tIns="1463040"/>
          <a:lstStyle>
            <a:lvl1pPr algn="ctr">
              <a:defRPr baseline="0">
                <a:solidFill>
                  <a:srgbClr val="008CD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7DC5E9-4D8A-514F-9BEA-2147A2ACC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4DD96-F2D6-1444-AA24-3026205AB6E9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64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914400"/>
            <a:ext cx="11582400" cy="707886"/>
          </a:xfrm>
          <a:prstGeom prst="rect">
            <a:avLst/>
          </a:prstGeom>
        </p:spPr>
        <p:txBody>
          <a:bodyPr vert="horz" wrap="square" lIns="365760" tIns="274320" rIns="0" bIns="0" rtlCol="0" anchor="t" anchorCtr="0">
            <a:spAutoFit/>
          </a:bodyPr>
          <a:lstStyle/>
          <a:p>
            <a:r>
              <a:rPr lang="en-US"/>
              <a:t>Click to add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22286"/>
            <a:ext cx="11582400" cy="4602454"/>
          </a:xfrm>
          <a:prstGeom prst="rect">
            <a:avLst/>
          </a:prstGeom>
        </p:spPr>
        <p:txBody>
          <a:bodyPr vert="horz" lIns="365760" tIns="274320" rIns="0" bIns="0" rtlCol="0">
            <a:normAutofit/>
          </a:bodyPr>
          <a:lstStyle/>
          <a:p>
            <a:pPr lvl="0"/>
            <a:r>
              <a:rPr lang="en-US"/>
              <a:t>Click to add subhead</a:t>
            </a:r>
          </a:p>
          <a:p>
            <a:pPr lvl="1"/>
            <a:r>
              <a:rPr lang="en-US"/>
              <a:t>Body copy</a:t>
            </a:r>
          </a:p>
          <a:p>
            <a:pPr lvl="2"/>
            <a:r>
              <a:rPr lang="en-US"/>
              <a:t>Bullets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AE0D3-BCCF-824F-93E1-AFD56BA9A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184DD96-F2D6-1444-AA24-3026205AB6E9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247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defTabSz="342900" rtl="0" eaLnBrk="1" latinLnBrk="0" hangingPunct="1">
        <a:spcBef>
          <a:spcPct val="0"/>
        </a:spcBef>
        <a:buNone/>
        <a:defRPr sz="2800" kern="1200" cap="none" spc="0" baseline="0">
          <a:solidFill>
            <a:srgbClr val="008CD1"/>
          </a:solidFill>
          <a:latin typeface="arial" charset="0"/>
          <a:ea typeface="+mj-ea"/>
          <a:cs typeface="Arial Black"/>
        </a:defRPr>
      </a:lvl1pPr>
    </p:titleStyle>
    <p:bodyStyle>
      <a:lvl1pPr marL="0" indent="0" algn="l" defTabSz="342900" rtl="0" eaLnBrk="1" latinLnBrk="0" hangingPunct="1">
        <a:spcBef>
          <a:spcPts val="0"/>
        </a:spcBef>
        <a:spcAft>
          <a:spcPts val="1200"/>
        </a:spcAft>
        <a:buClr>
          <a:schemeClr val="accent6"/>
        </a:buClr>
        <a:buSzPct val="90000"/>
        <a:buFontTx/>
        <a:buNone/>
        <a:defRPr sz="2200" u="none" kern="1200" baseline="0">
          <a:solidFill>
            <a:srgbClr val="008CD1"/>
          </a:solidFill>
          <a:latin typeface="arial" charset="0"/>
          <a:ea typeface="+mn-ea"/>
          <a:cs typeface="Arial"/>
        </a:defRPr>
      </a:lvl1pPr>
      <a:lvl2pPr marL="0" marR="0" indent="0" algn="l" defTabSz="342900" rtl="0" eaLnBrk="1" fontAlgn="auto" latinLnBrk="0" hangingPunct="1">
        <a:lnSpc>
          <a:spcPct val="100000"/>
        </a:lnSpc>
        <a:spcBef>
          <a:spcPts val="0"/>
        </a:spcBef>
        <a:spcAft>
          <a:spcPts val="500"/>
        </a:spcAft>
        <a:buClr>
          <a:schemeClr val="accent6"/>
        </a:buClr>
        <a:buSzPct val="90000"/>
        <a:buFontTx/>
        <a:buNone/>
        <a:tabLst/>
        <a:defRPr sz="1800" kern="1200" baseline="0">
          <a:solidFill>
            <a:srgbClr val="5F6066"/>
          </a:solidFill>
          <a:latin typeface="arial" charset="0"/>
          <a:ea typeface="+mn-ea"/>
          <a:cs typeface="Arial"/>
        </a:defRPr>
      </a:lvl2pPr>
      <a:lvl3pPr marL="411480" indent="-171450" algn="l" defTabSz="342900" rtl="0" eaLnBrk="1" latinLnBrk="0" hangingPunct="1">
        <a:spcBef>
          <a:spcPts val="0"/>
        </a:spcBef>
        <a:spcAft>
          <a:spcPts val="500"/>
        </a:spcAft>
        <a:buClr>
          <a:schemeClr val="accent6"/>
        </a:buClr>
        <a:buSzPct val="75000"/>
        <a:buFont typeface="Arial" charset="0"/>
        <a:buChar char="•"/>
        <a:defRPr sz="1800" kern="1200" baseline="0">
          <a:solidFill>
            <a:srgbClr val="5F6066"/>
          </a:solidFill>
          <a:latin typeface="arial" charset="0"/>
          <a:ea typeface="+mn-ea"/>
          <a:cs typeface="Arial"/>
        </a:defRPr>
      </a:lvl3pPr>
      <a:lvl4pPr marL="1200150" indent="-171450" algn="l" defTabSz="342900" rtl="0" eaLnBrk="1" latinLnBrk="0" hangingPunct="1">
        <a:spcBef>
          <a:spcPct val="20000"/>
        </a:spcBef>
        <a:buClr>
          <a:schemeClr val="accent6"/>
        </a:buClr>
        <a:buSzPct val="75000"/>
        <a:buFont typeface="Courier New"/>
        <a:buChar char="o"/>
        <a:defRPr sz="1400" kern="1200" baseline="0">
          <a:solidFill>
            <a:srgbClr val="4D4D4F"/>
          </a:solidFill>
          <a:latin typeface="Helvetica Neue LT Std 45 Light" charset="0"/>
          <a:ea typeface="+mn-ea"/>
          <a:cs typeface="Arial"/>
        </a:defRPr>
      </a:lvl4pPr>
      <a:lvl5pPr marL="1543050" indent="-171450" algn="l" defTabSz="342900" rtl="0" eaLnBrk="1" latinLnBrk="0" hangingPunct="1">
        <a:spcBef>
          <a:spcPct val="20000"/>
        </a:spcBef>
        <a:buClr>
          <a:schemeClr val="accent6"/>
        </a:buClr>
        <a:buSzPct val="90000"/>
        <a:buFont typeface="Arial"/>
        <a:buChar char="»"/>
        <a:defRPr sz="1200" kern="1200" baseline="0">
          <a:solidFill>
            <a:srgbClr val="4D4D4F"/>
          </a:solidFill>
          <a:latin typeface="Helvetica Neue LT Std 45 Light" charset="0"/>
          <a:ea typeface="+mn-ea"/>
          <a:cs typeface="Arial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frank.nicosia@exeloncorp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marnott@cmcenergy.com" TargetMode="External"/><Relationship Id="rId4" Type="http://schemas.openxmlformats.org/officeDocument/2006/relationships/hyperlink" Target="mailto:PECOWaysToSave@dnv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A4A0D-2FB6-3342-AC74-2366BDA6F6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922821"/>
            <a:ext cx="12192000" cy="738664"/>
          </a:xfrm>
        </p:spPr>
        <p:txBody>
          <a:bodyPr/>
          <a:lstStyle/>
          <a:p>
            <a:r>
              <a:rPr lang="en-US" dirty="0"/>
              <a:t>PECO Custom Incentive for CHP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028969-6B77-054F-8E44-1FAC103235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4DD96-F2D6-1444-AA24-3026205AB6E9}" type="slidenum">
              <a:rPr lang="en-US" smtClean="0">
                <a:solidFill>
                  <a:prstClr val="white"/>
                </a:solidFill>
              </a:rPr>
              <a:pPr/>
              <a:t>1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656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E7E87-42F2-3B4E-884D-03C9F590E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753896"/>
            <a:ext cx="8144932" cy="453717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Motivate customers to implement the most effective and efficient solutions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Positively impact the energy performance and resiliency of customer facilities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Decrease overall energy &amp; demand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1B2DE0-B040-7047-B8A9-7E1706FEF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 Overview: June 2021 to May 2026</a:t>
            </a:r>
            <a:br>
              <a:rPr lang="en-US">
                <a:solidFill>
                  <a:schemeClr val="bg1">
                    <a:lumMod val="50000"/>
                  </a:schemeClr>
                </a:solidFill>
              </a:rPr>
            </a:b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AC6A51-386A-364D-A708-47E5DA3648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4DD96-F2D6-1444-AA24-3026205AB6E9}" type="slidenum">
              <a:rPr lang="en-US" smtClean="0">
                <a:solidFill>
                  <a:prstClr val="white"/>
                </a:solidFill>
              </a:rPr>
              <a:pPr/>
              <a:t>2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2CF2F1F-19CC-0845-8A22-47D148E24F6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534400" y="914401"/>
            <a:ext cx="3657598" cy="537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540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59B1A-AB0A-4A43-9C70-F201F3BB8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0AA4B-52D1-BB43-969E-22D723337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Eligibility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 non-residential large and small commercial and industrial customers are eligible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Project must provide a reduction in annual kWh usage</a:t>
            </a:r>
          </a:p>
          <a:p>
            <a:r>
              <a:rPr lang="en-US" sz="2400" dirty="0"/>
              <a:t>Application process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Project applications accepted:</a:t>
            </a:r>
          </a:p>
          <a:p>
            <a:pPr marL="754380" lvl="2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planning phase – reserve funds, estimate incentives into project costs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Pre-inspections and pre-metering may be required for certain projects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Projects must be COMPLETE with all documentation submitted by May 15, 2026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D2C95-AF3B-A54D-AF84-6BF63EB488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4DD96-F2D6-1444-AA24-3026205AB6E9}" type="slidenum">
              <a:rPr lang="en-US" smtClean="0">
                <a:solidFill>
                  <a:prstClr val="white"/>
                </a:solidFill>
              </a:rPr>
              <a:pPr/>
              <a:t>3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537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4F646-45F9-7540-8BA9-40D025503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CHP Custom Incentive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6701-A580-A343-9343-59434B103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22286"/>
            <a:ext cx="7620000" cy="4602454"/>
          </a:xfrm>
        </p:spPr>
        <p:txBody>
          <a:bodyPr/>
          <a:lstStyle/>
          <a:p>
            <a:r>
              <a:rPr lang="en-US" dirty="0"/>
              <a:t>Incentives are 100% performance-based</a:t>
            </a:r>
          </a:p>
          <a:p>
            <a:r>
              <a:rPr lang="en-US" dirty="0"/>
              <a:t>Custom incentive paid at $0.10/kWh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Incentives paid per annual kWh saved in Year 1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Pre-approval is required to determine eligibility and methods for calculating kWh savings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Capped at $2M or 50% of project cost, whichever is less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03B0E8-423B-6D4D-A7CB-AAF4AF2C91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4DD96-F2D6-1444-AA24-3026205AB6E9}" type="slidenum">
              <a:rPr lang="en-US" smtClean="0">
                <a:solidFill>
                  <a:prstClr val="white"/>
                </a:solidFill>
              </a:rPr>
              <a:pPr/>
              <a:t>4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243FCD6-4C8F-214A-8EBE-D02AF1BC783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534400" y="914402"/>
            <a:ext cx="3657595" cy="5374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514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C29BF-5C49-4143-AFEE-5B3353449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CHP Application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9A25D-4014-E74D-A3B2-A99CF8928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622286"/>
            <a:ext cx="6035040" cy="4602454"/>
          </a:xfrm>
        </p:spPr>
        <p:txBody>
          <a:bodyPr/>
          <a:lstStyle/>
          <a:p>
            <a:r>
              <a:rPr lang="en-US" dirty="0"/>
              <a:t>Projects are considered complete when: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Fully commissioned 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Have specific Commercial Date of Operation (CDO)</a:t>
            </a:r>
          </a:p>
          <a:p>
            <a:r>
              <a:rPr lang="en-US" dirty="0"/>
              <a:t>Post-installation trend data required to quantify savings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3847D0-4210-FC4C-BB2F-1120B446CB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4DD96-F2D6-1444-AA24-3026205AB6E9}" type="slidenum">
              <a:rPr lang="en-US" smtClean="0">
                <a:solidFill>
                  <a:prstClr val="white"/>
                </a:solidFill>
              </a:rPr>
              <a:pPr/>
              <a:t>5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D17A4B-AF61-CA4A-AB4F-FDABD0701E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7" r="2152"/>
          <a:stretch/>
        </p:blipFill>
        <p:spPr>
          <a:xfrm>
            <a:off x="6126480" y="914400"/>
            <a:ext cx="6035040" cy="5376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15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C0409-6E96-344F-9AF8-17385C091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CHP Required Trend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72C1A-6A13-D44A-BA93-B535264EF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622286"/>
            <a:ext cx="11012128" cy="4602454"/>
          </a:xfrm>
        </p:spPr>
        <p:txBody>
          <a:bodyPr>
            <a:normAutofit/>
          </a:bodyPr>
          <a:lstStyle/>
          <a:p>
            <a:pPr lvl="1">
              <a:spcAft>
                <a:spcPts val="1200"/>
              </a:spcAft>
            </a:pPr>
            <a:r>
              <a:rPr lang="en-GB" sz="2200" dirty="0">
                <a:solidFill>
                  <a:srgbClr val="008CD1"/>
                </a:solidFill>
              </a:rPr>
              <a:t>Trend Data should include: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GB" dirty="0"/>
              <a:t>Fuel Input -  typically natural gas measured in </a:t>
            </a:r>
            <a:r>
              <a:rPr lang="en-GB" dirty="0" err="1"/>
              <a:t>therms</a:t>
            </a:r>
            <a:r>
              <a:rPr lang="en-GB" dirty="0"/>
              <a:t> (Btu/</a:t>
            </a:r>
            <a:r>
              <a:rPr lang="en-GB" dirty="0" err="1"/>
              <a:t>scfm</a:t>
            </a:r>
            <a:r>
              <a:rPr lang="en-GB" dirty="0"/>
              <a:t>) or MBH (1000 Btu/Hour)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GB" dirty="0"/>
              <a:t>Electric and Thermal Output -  typically kW and MBH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GB" dirty="0"/>
              <a:t>Parasitic loads -  </a:t>
            </a:r>
          </a:p>
          <a:p>
            <a:pPr marL="697230" lvl="2" indent="-285750">
              <a:buFont typeface="Arial" panose="020B0604020202020204" pitchFamily="34" charset="0"/>
              <a:buChar char="•"/>
            </a:pPr>
            <a:r>
              <a:rPr lang="en-GB" dirty="0"/>
              <a:t>Combined electric load of the various equipment needed to support operation of CHP plant.</a:t>
            </a:r>
          </a:p>
          <a:p>
            <a:pPr marL="697230" lvl="2" indent="-285750">
              <a:buFont typeface="Arial" panose="020B0604020202020204" pitchFamily="34" charset="0"/>
              <a:buChar char="•"/>
            </a:pPr>
            <a:r>
              <a:rPr lang="en-GB" dirty="0"/>
              <a:t>Includes: pumps, radiator fans, gas compressors, etc. </a:t>
            </a:r>
          </a:p>
          <a:p>
            <a:pPr marL="697230" lvl="2" indent="-285750">
              <a:buFont typeface="Arial" panose="020B0604020202020204" pitchFamily="34" charset="0"/>
              <a:buChar char="•"/>
            </a:pPr>
            <a:r>
              <a:rPr lang="en-GB" dirty="0"/>
              <a:t>Parasitic loads are subtracted from gross electric production to indicate net or “useful” electric production – measured in kW</a:t>
            </a:r>
          </a:p>
          <a:p>
            <a:pPr marL="697230" lvl="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/>
              <a:t>Parasitic loads typically range from 1% to 5% of the gross electric output</a:t>
            </a:r>
          </a:p>
          <a:p>
            <a:r>
              <a:rPr lang="en-GB" dirty="0"/>
              <a:t>Trend Data is typically captured over a three to six-month period to account for weather or other external variables affecting electric production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4A7C49-0B0C-FE46-ACD3-60D1705559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4DD96-F2D6-1444-AA24-3026205AB6E9}" type="slidenum">
              <a:rPr lang="en-US" smtClean="0">
                <a:solidFill>
                  <a:prstClr val="white"/>
                </a:solidFill>
              </a:rPr>
              <a:pPr/>
              <a:t>6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584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2528A-FFDF-0E44-AED7-AF68E5C16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Trade Ally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58031-D8CB-5B4B-AC61-E9C4CD8B4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54480"/>
            <a:ext cx="8349916" cy="473409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PECO incentives to grow your business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A dedicated Outreach Manager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Company listing on PECO website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Exclusive access to training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Access to branded marketing materials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Updates in your inbox with newsletters and alerts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Quarterly performance metrics reports and eligibility for performance awards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Exclusive Trade Ally networking and events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DB00B-F22C-F343-BF39-EBC65F3B03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4DD96-F2D6-1444-AA24-3026205AB6E9}" type="slidenum">
              <a:rPr lang="en-US" smtClean="0">
                <a:solidFill>
                  <a:prstClr val="white"/>
                </a:solidFill>
              </a:rPr>
              <a:pPr/>
              <a:t>7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085C8E-9D33-6C46-98FD-13A237B6E6C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534400" y="914402"/>
            <a:ext cx="3657595" cy="5374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512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31FD0-FA61-5A44-9D89-0AF7CD32B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</a:rPr>
              <a:t>PECO Energy Efficiency Solutions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C8A32C-6539-8F49-A40B-B3719D6840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84DD96-F2D6-1444-AA24-3026205AB6E9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F6CDF1-CE5D-1641-9E12-C6674E4C0E86}"/>
              </a:ext>
            </a:extLst>
          </p:cNvPr>
          <p:cNvSpPr/>
          <p:nvPr/>
        </p:nvSpPr>
        <p:spPr>
          <a:xfrm>
            <a:off x="1619250" y="2096492"/>
            <a:ext cx="39624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Frank Nicosia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Sr. Program Manager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856-296-4459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3"/>
              </a:rPr>
              <a:t>Frank.Nicosia@exeloncorp.com</a:t>
            </a: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D5282A-FEEE-434B-8DBC-5938D6B3F065}"/>
              </a:ext>
            </a:extLst>
          </p:cNvPr>
          <p:cNvSpPr txBox="1"/>
          <p:nvPr/>
        </p:nvSpPr>
        <p:spPr>
          <a:xfrm>
            <a:off x="3707381" y="3934033"/>
            <a:ext cx="37485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4"/>
              </a:rPr>
              <a:t>PECOWaysToSave@dnv.com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algn="ctr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1-844-4BIZ SAVE (1-844-424-9728)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2FBFC5-2EC1-4984-8164-CCC24352C194}"/>
              </a:ext>
            </a:extLst>
          </p:cNvPr>
          <p:cNvSpPr txBox="1"/>
          <p:nvPr/>
        </p:nvSpPr>
        <p:spPr>
          <a:xfrm>
            <a:off x="5791200" y="2096492"/>
            <a:ext cx="6096000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Maddi Arnott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Trade Ally Account Manager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267-716-5080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/>
              </a:rPr>
              <a:t>marnott@cmcenergy.com</a:t>
            </a: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227457"/>
      </p:ext>
    </p:extLst>
  </p:cSld>
  <p:clrMapOvr>
    <a:masterClrMapping/>
  </p:clrMapOvr>
</p:sld>
</file>

<file path=ppt/theme/theme1.xml><?xml version="1.0" encoding="utf-8"?>
<a:theme xmlns:a="http://schemas.openxmlformats.org/drawingml/2006/main" name="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45434D02335A4691EE67A1EEEEA4AF" ma:contentTypeVersion="13" ma:contentTypeDescription="Create a new document." ma:contentTypeScope="" ma:versionID="f497c5bf2c5efeab14435ac2de77a73b">
  <xsd:schema xmlns:xsd="http://www.w3.org/2001/XMLSchema" xmlns:xs="http://www.w3.org/2001/XMLSchema" xmlns:p="http://schemas.microsoft.com/office/2006/metadata/properties" xmlns:ns2="44d7f5c5-7af1-4693-a420-4583fee43c9f" xmlns:ns3="d76aeea5-dfd1-4999-a831-c7db3a6ee05d" targetNamespace="http://schemas.microsoft.com/office/2006/metadata/properties" ma:root="true" ma:fieldsID="54c5621cabbb2b171cb10f981adfeb7e" ns2:_="" ns3:_="">
    <xsd:import namespace="44d7f5c5-7af1-4693-a420-4583fee43c9f"/>
    <xsd:import namespace="d76aeea5-dfd1-4999-a831-c7db3a6ee0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7f5c5-7af1-4693-a420-4583fee43c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6aeea5-dfd1-4999-a831-c7db3a6ee05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A3B60F-7F2B-40E1-8F23-F6382801E97D}">
  <ds:schemaRefs>
    <ds:schemaRef ds:uri="http://schemas.openxmlformats.org/package/2006/metadata/core-properties"/>
    <ds:schemaRef ds:uri="http://www.w3.org/XML/1998/namespace"/>
    <ds:schemaRef ds:uri="44d7f5c5-7af1-4693-a420-4583fee43c9f"/>
    <ds:schemaRef ds:uri="http://purl.org/dc/dcmitype/"/>
    <ds:schemaRef ds:uri="http://schemas.microsoft.com/office/2006/documentManagement/types"/>
    <ds:schemaRef ds:uri="http://schemas.microsoft.com/office/infopath/2007/PartnerControls"/>
    <ds:schemaRef ds:uri="d76aeea5-dfd1-4999-a831-c7db3a6ee05d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EC7D228-B0AE-436F-81CD-579333561F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d7f5c5-7af1-4693-a420-4583fee43c9f"/>
    <ds:schemaRef ds:uri="d76aeea5-dfd1-4999-a831-c7db3a6ee0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7EAAE1-49CC-4234-B59D-D26879C70D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5472</TotalTime>
  <Words>460</Words>
  <Application>Microsoft Office PowerPoint</Application>
  <PresentationFormat>Widescreen</PresentationFormat>
  <Paragraphs>77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</vt:lpstr>
      <vt:lpstr>Calibri</vt:lpstr>
      <vt:lpstr>Courier New</vt:lpstr>
      <vt:lpstr>Helvetica Neue LT Std 45 Light</vt:lpstr>
      <vt:lpstr>main</vt:lpstr>
      <vt:lpstr>PECO Custom Incentive for CHP</vt:lpstr>
      <vt:lpstr>Program Overview: June 2021 to May 2026 </vt:lpstr>
      <vt:lpstr>Program Participation</vt:lpstr>
      <vt:lpstr>CHP Custom Incentive</vt:lpstr>
      <vt:lpstr>CHP Application Requirements</vt:lpstr>
      <vt:lpstr>CHP Required Trend Data</vt:lpstr>
      <vt:lpstr>Trade Ally Benefits</vt:lpstr>
      <vt:lpstr>PECO Energy Efficiency Solutions </vt:lpstr>
    </vt:vector>
  </TitlesOfParts>
  <Company>ICFI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and Industrial Solutions Non-Energy Benefits</dc:title>
  <dc:creator>Kelly Zonderwyk</dc:creator>
  <cp:lastModifiedBy>Nicosia, Frank P:(PECO)</cp:lastModifiedBy>
  <cp:revision>232</cp:revision>
  <dcterms:created xsi:type="dcterms:W3CDTF">2019-07-17T12:32:50Z</dcterms:created>
  <dcterms:modified xsi:type="dcterms:W3CDTF">2021-11-17T18:08:34Z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0x010100FC45434D02335A4691EE67A1EEEEA4AF</vt:lpwstr>
  </property>
  <property fmtid="{D5CDD505-2E9C-101B-9397-08002B2CF9AE}" pid="3" name="_dlc_DocIdItemGuid">
    <vt:lpwstr>417b98e2-8b00-43dd-a0f9-e53b5b552919</vt:lpwstr>
  </property>
  <property fmtid="{D5CDD505-2E9C-101B-9397-08002B2CF9AE}" pid="4" name="MSIP_Label_22fbb032-08bf-4f1e-af46-2528cd3f96ca_Enabled">
    <vt:lpwstr>true</vt:lpwstr>
  </property>
  <property fmtid="{D5CDD505-2E9C-101B-9397-08002B2CF9AE}" pid="5" name="MSIP_Label_22fbb032-08bf-4f1e-af46-2528cd3f96ca_SetDate">
    <vt:lpwstr>2021-11-08T20:24:42Z</vt:lpwstr>
  </property>
  <property fmtid="{D5CDD505-2E9C-101B-9397-08002B2CF9AE}" pid="6" name="MSIP_Label_22fbb032-08bf-4f1e-af46-2528cd3f96ca_Method">
    <vt:lpwstr>Privileged</vt:lpwstr>
  </property>
  <property fmtid="{D5CDD505-2E9C-101B-9397-08002B2CF9AE}" pid="7" name="MSIP_Label_22fbb032-08bf-4f1e-af46-2528cd3f96ca_Name">
    <vt:lpwstr>22fbb032-08bf-4f1e-af46-2528cd3f96ca</vt:lpwstr>
  </property>
  <property fmtid="{D5CDD505-2E9C-101B-9397-08002B2CF9AE}" pid="8" name="MSIP_Label_22fbb032-08bf-4f1e-af46-2528cd3f96ca_SiteId">
    <vt:lpwstr>adf10e2b-b6e9-41d6-be2f-c12bb566019c</vt:lpwstr>
  </property>
  <property fmtid="{D5CDD505-2E9C-101B-9397-08002B2CF9AE}" pid="9" name="MSIP_Label_22fbb032-08bf-4f1e-af46-2528cd3f96ca_ActionId">
    <vt:lpwstr>20134712-0196-48e1-9fb9-caab4e5450ba</vt:lpwstr>
  </property>
  <property fmtid="{D5CDD505-2E9C-101B-9397-08002B2CF9AE}" pid="10" name="MSIP_Label_22fbb032-08bf-4f1e-af46-2528cd3f96ca_ContentBits">
    <vt:lpwstr>0</vt:lpwstr>
  </property>
</Properties>
</file>